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slideLayouts/slideLayout10.xml" ContentType="application/vnd.openxmlformats-officedocument.presentationml.slideLayout+xml"/>
  <Override PartName="/ppt/theme/theme8.xml" ContentType="application/vnd.openxmlformats-officedocument.theme+xml"/>
  <Override PartName="/ppt/slideLayouts/slideLayout1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3" r:id="rId1"/>
    <p:sldMasterId id="2147483684" r:id="rId2"/>
    <p:sldMasterId id="2147483685" r:id="rId3"/>
    <p:sldMasterId id="2147483686" r:id="rId4"/>
    <p:sldMasterId id="2147483687" r:id="rId5"/>
    <p:sldMasterId id="2147483688" r:id="rId6"/>
    <p:sldMasterId id="2147483689" r:id="rId7"/>
    <p:sldMasterId id="2147483690" r:id="rId8"/>
    <p:sldMasterId id="2147483691" r:id="rId9"/>
  </p:sldMasterIdLst>
  <p:notesMasterIdLst>
    <p:notesMasterId r:id="rId59"/>
  </p:notesMasterIdLst>
  <p:sldIdLst>
    <p:sldId id="256" r:id="rId10"/>
    <p:sldId id="257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8" r:id="rId49"/>
    <p:sldId id="300" r:id="rId50"/>
    <p:sldId id="303" r:id="rId51"/>
    <p:sldId id="305" r:id="rId52"/>
    <p:sldId id="308" r:id="rId53"/>
    <p:sldId id="310" r:id="rId54"/>
    <p:sldId id="312" r:id="rId55"/>
    <p:sldId id="316" r:id="rId56"/>
    <p:sldId id="319" r:id="rId57"/>
    <p:sldId id="321" r:id="rId58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000000"/>
          </p15:clr>
        </p15:guide>
        <p15:guide id="2" pos="57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92D050"/>
    <a:srgbClr val="A156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73" d="100"/>
          <a:sy n="73" d="100"/>
        </p:scale>
        <p:origin x="594" y="54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43590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4" name="Google Shape;1204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4" name="Google Shape;1664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0" name="Google Shape;1750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G-SLIDE OPT-10">
  <p:cSld name="IMG-SLIDE OPT-10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102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title"/>
          </p:nvPr>
        </p:nvSpPr>
        <p:spPr>
          <a:xfrm>
            <a:off x="10058400" y="571411"/>
            <a:ext cx="5448300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G-SLIDE OPT-8">
  <p:cSld name="IMG-SLIDE OPT-8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67" name="Google Shape;67;p20"/>
          <p:cNvSpPr>
            <a:spLocks noGrp="1"/>
          </p:cNvSpPr>
          <p:nvPr>
            <p:ph type="pic" idx="2"/>
          </p:nvPr>
        </p:nvSpPr>
        <p:spPr>
          <a:xfrm>
            <a:off x="0" y="2400300"/>
            <a:ext cx="91440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ACKGROUND IMAGE">
  <p:cSld name="FULL BACKGROUND IMAG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"/>
          <p:cNvSpPr>
            <a:spLocks noGrp="1"/>
          </p:cNvSpPr>
          <p:nvPr>
            <p:ph type="pic" idx="2"/>
          </p:nvPr>
        </p:nvSpPr>
        <p:spPr>
          <a:xfrm>
            <a:off x="0" y="0"/>
            <a:ext cx="18288001" cy="102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G-SLIDE OPT-2">
  <p:cSld name="IMG-SLIDE OPT-2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"/>
          <p:cNvSpPr>
            <a:spLocks noGrp="1"/>
          </p:cNvSpPr>
          <p:nvPr>
            <p:ph type="pic" idx="2"/>
          </p:nvPr>
        </p:nvSpPr>
        <p:spPr>
          <a:xfrm>
            <a:off x="9144000" y="0"/>
            <a:ext cx="9144000" cy="102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G-SLIDE OPT-1">
  <p:cSld name="IMG-SLIDE OPT-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6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102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G-SLIDE OPT-8">
  <p:cSld name="IMG-SLIDE OPT-8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title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" name="Google Shape;24;p8"/>
          <p:cNvSpPr>
            <a:spLocks noGrp="1"/>
          </p:cNvSpPr>
          <p:nvPr>
            <p:ph type="pic" idx="2"/>
          </p:nvPr>
        </p:nvSpPr>
        <p:spPr>
          <a:xfrm>
            <a:off x="0" y="2400300"/>
            <a:ext cx="91440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SLIDE">
  <p:cSld name="DEFAULT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0"/>
          <p:cNvSpPr txBox="1">
            <a:spLocks noGrp="1"/>
          </p:cNvSpPr>
          <p:nvPr>
            <p:ph type="title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OPT-7">
  <p:cSld name="PORTFOLIO OPT-7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2"/>
          <p:cNvSpPr txBox="1">
            <a:spLocks noGrp="1"/>
          </p:cNvSpPr>
          <p:nvPr>
            <p:ph type="title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7" name="Google Shape;37;p12"/>
          <p:cNvSpPr>
            <a:spLocks noGrp="1"/>
          </p:cNvSpPr>
          <p:nvPr>
            <p:ph type="pic" idx="2"/>
          </p:nvPr>
        </p:nvSpPr>
        <p:spPr>
          <a:xfrm>
            <a:off x="0" y="2400300"/>
            <a:ext cx="4572000" cy="2743200"/>
          </a:xfrm>
          <a:prstGeom prst="rect">
            <a:avLst/>
          </a:prstGeom>
          <a:noFill/>
          <a:ln>
            <a:noFill/>
          </a:ln>
          <a:effectLst>
            <a:outerShdw blurRad="292100" dist="38100" dir="5400000" algn="t" rotWithShape="0">
              <a:srgbClr val="000000">
                <a:alpha val="66666"/>
              </a:srgbClr>
            </a:outerShdw>
          </a:effectLst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8" name="Google Shape;38;p12"/>
          <p:cNvSpPr>
            <a:spLocks noGrp="1"/>
          </p:cNvSpPr>
          <p:nvPr>
            <p:ph type="pic" idx="3"/>
          </p:nvPr>
        </p:nvSpPr>
        <p:spPr>
          <a:xfrm>
            <a:off x="4572000" y="2400300"/>
            <a:ext cx="4572000" cy="2743200"/>
          </a:xfrm>
          <a:prstGeom prst="rect">
            <a:avLst/>
          </a:prstGeom>
          <a:noFill/>
          <a:ln>
            <a:noFill/>
          </a:ln>
          <a:effectLst>
            <a:outerShdw blurRad="292100" dist="38100" dir="5400000" algn="t" rotWithShape="0">
              <a:srgbClr val="000000">
                <a:alpha val="66666"/>
              </a:srgbClr>
            </a:outerShdw>
          </a:effectLst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9" name="Google Shape;39;p12"/>
          <p:cNvSpPr>
            <a:spLocks noGrp="1"/>
          </p:cNvSpPr>
          <p:nvPr>
            <p:ph type="pic" idx="4"/>
          </p:nvPr>
        </p:nvSpPr>
        <p:spPr>
          <a:xfrm>
            <a:off x="0" y="5148072"/>
            <a:ext cx="4572000" cy="2743200"/>
          </a:xfrm>
          <a:prstGeom prst="rect">
            <a:avLst/>
          </a:prstGeom>
          <a:noFill/>
          <a:ln>
            <a:noFill/>
          </a:ln>
          <a:effectLst>
            <a:outerShdw blurRad="292100" dist="38100" dir="5400000" algn="t" rotWithShape="0">
              <a:srgbClr val="000000">
                <a:alpha val="66666"/>
              </a:srgbClr>
            </a:outerShdw>
          </a:effectLst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0" name="Google Shape;40;p12"/>
          <p:cNvSpPr>
            <a:spLocks noGrp="1"/>
          </p:cNvSpPr>
          <p:nvPr>
            <p:ph type="pic" idx="5"/>
          </p:nvPr>
        </p:nvSpPr>
        <p:spPr>
          <a:xfrm>
            <a:off x="4572000" y="5148072"/>
            <a:ext cx="4572000" cy="2743200"/>
          </a:xfrm>
          <a:prstGeom prst="rect">
            <a:avLst/>
          </a:prstGeom>
          <a:noFill/>
          <a:ln>
            <a:noFill/>
          </a:ln>
          <a:effectLst>
            <a:outerShdw blurRad="292100" dist="38100" dir="5400000" algn="t" rotWithShape="0">
              <a:srgbClr val="000000">
                <a:alpha val="66666"/>
              </a:srgbClr>
            </a:outerShdw>
          </a:effectLst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G-SLIDE OPT-7">
  <p:cSld name="IMG-SLIDE OPT-7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4"/>
          <p:cNvSpPr txBox="1">
            <a:spLocks noGrp="1"/>
          </p:cNvSpPr>
          <p:nvPr>
            <p:ph type="title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47" name="Google Shape;47;p14"/>
          <p:cNvSpPr>
            <a:spLocks noGrp="1"/>
          </p:cNvSpPr>
          <p:nvPr>
            <p:ph type="pic" idx="2"/>
          </p:nvPr>
        </p:nvSpPr>
        <p:spPr>
          <a:xfrm>
            <a:off x="9144000" y="2400300"/>
            <a:ext cx="91440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SLIDE">
  <p:cSld name="DEFAULT SLID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6"/>
          <p:cNvSpPr txBox="1">
            <a:spLocks noGrp="1"/>
          </p:cNvSpPr>
          <p:nvPr>
            <p:ph type="title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0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Google Shape;19;p7"/>
          <p:cNvCxnSpPr/>
          <p:nvPr/>
        </p:nvCxnSpPr>
        <p:spPr>
          <a:xfrm>
            <a:off x="704850" y="685800"/>
            <a:ext cx="0" cy="102870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20" name="Google Shape;20;p7"/>
          <p:cNvCxnSpPr/>
          <p:nvPr/>
        </p:nvCxnSpPr>
        <p:spPr>
          <a:xfrm>
            <a:off x="704850" y="9186862"/>
            <a:ext cx="0" cy="74295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21" name="Google Shape;21;p7"/>
          <p:cNvSpPr txBox="1"/>
          <p:nvPr/>
        </p:nvSpPr>
        <p:spPr>
          <a:xfrm>
            <a:off x="876299" y="9082087"/>
            <a:ext cx="5581645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Roboto"/>
              <a:buNone/>
            </a:pPr>
            <a:r>
              <a:rPr lang="en-US" sz="2800" b="1" i="0" u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Liceum</a:t>
            </a:r>
            <a:r>
              <a:rPr lang="en-US" sz="2800" b="1" i="0" u="none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b="1" i="0" u="none" dirty="0" err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Ogólnokształcące</a:t>
            </a:r>
            <a:r>
              <a:rPr lang="en-US" sz="2800" b="1" i="0" u="none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 Nr I </a:t>
            </a:r>
            <a:r>
              <a:rPr lang="en-US" sz="2000" b="0" i="0" u="none" dirty="0" err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im</a:t>
            </a:r>
            <a:r>
              <a:rPr lang="en-US" sz="2000" b="0" i="0" u="none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2000" b="0" i="0" u="none" dirty="0" err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Danuty</a:t>
            </a:r>
            <a:r>
              <a:rPr lang="en-US" sz="2000" b="0" i="0" u="none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 Siedzikówny „</a:t>
            </a:r>
            <a:r>
              <a:rPr lang="en-US" sz="2000" b="0" i="0" u="none" dirty="0" err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Inki</a:t>
            </a:r>
            <a:r>
              <a:rPr lang="en-US" sz="2000" b="0" i="0" u="none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” we </a:t>
            </a:r>
            <a:r>
              <a:rPr lang="en-US" sz="2000" b="0" i="0" u="none" dirty="0" err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Wrocławiu</a:t>
            </a: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9"/>
          <p:cNvCxnSpPr/>
          <p:nvPr/>
        </p:nvCxnSpPr>
        <p:spPr>
          <a:xfrm>
            <a:off x="704850" y="685800"/>
            <a:ext cx="0" cy="102870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27" name="Google Shape;27;p9"/>
          <p:cNvCxnSpPr/>
          <p:nvPr/>
        </p:nvCxnSpPr>
        <p:spPr>
          <a:xfrm>
            <a:off x="704850" y="9186862"/>
            <a:ext cx="0" cy="74295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28" name="Google Shape;28;p9"/>
          <p:cNvSpPr txBox="1"/>
          <p:nvPr/>
        </p:nvSpPr>
        <p:spPr>
          <a:xfrm>
            <a:off x="876300" y="9082087"/>
            <a:ext cx="5734048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Roboto"/>
              <a:buNone/>
            </a:pPr>
            <a:r>
              <a:rPr lang="en-US" sz="2800" b="1" i="0" u="none" dirty="0" err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Liceum</a:t>
            </a:r>
            <a:r>
              <a:rPr lang="en-US" sz="2800" b="1" i="0" u="none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b="1" i="0" u="none" dirty="0" err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Ogólnokształcące</a:t>
            </a:r>
            <a:r>
              <a:rPr lang="en-US" sz="2800" b="1" i="0" u="none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 Nr I </a:t>
            </a:r>
            <a:endParaRPr lang="pl-PL" sz="2800" b="1" i="0" u="none" dirty="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Roboto"/>
              <a:buNone/>
            </a:pPr>
            <a:r>
              <a:rPr lang="en-US" sz="2000" b="0" i="0" u="none" dirty="0" err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im</a:t>
            </a:r>
            <a:r>
              <a:rPr lang="en-US" sz="2000" b="0" i="0" u="none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2000" b="0" i="0" u="none" dirty="0" err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Danuty</a:t>
            </a:r>
            <a:r>
              <a:rPr lang="en-US" sz="2000" b="0" i="0" u="none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 Siedzikówny „</a:t>
            </a:r>
            <a:r>
              <a:rPr lang="en-US" sz="2000" b="0" i="0" u="none" dirty="0" err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Inki</a:t>
            </a:r>
            <a:r>
              <a:rPr lang="en-US" sz="2000" b="0" i="0" u="none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” we </a:t>
            </a:r>
            <a:r>
              <a:rPr lang="en-US" sz="2000" b="0" i="0" u="none" dirty="0" err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Wrocławiu</a:t>
            </a: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Google Shape;32;p11"/>
          <p:cNvCxnSpPr/>
          <p:nvPr/>
        </p:nvCxnSpPr>
        <p:spPr>
          <a:xfrm>
            <a:off x="704850" y="685800"/>
            <a:ext cx="0" cy="102870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33" name="Google Shape;33;p11"/>
          <p:cNvCxnSpPr/>
          <p:nvPr/>
        </p:nvCxnSpPr>
        <p:spPr>
          <a:xfrm>
            <a:off x="704850" y="9186862"/>
            <a:ext cx="0" cy="74295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34" name="Google Shape;34;p11"/>
          <p:cNvSpPr txBox="1"/>
          <p:nvPr/>
        </p:nvSpPr>
        <p:spPr>
          <a:xfrm>
            <a:off x="876300" y="9082087"/>
            <a:ext cx="521970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Roboto"/>
              <a:buNone/>
            </a:pPr>
            <a:r>
              <a:rPr lang="en-US" sz="2800" b="1" i="0" u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Liceum Ogólnokształcące nr I </a:t>
            </a:r>
            <a:r>
              <a:rPr lang="en-US" sz="2000" b="0" i="0" u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im. Danuty Siedzikówny „Inki” we Wrocławiu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Google Shape;42;p13"/>
          <p:cNvCxnSpPr/>
          <p:nvPr/>
        </p:nvCxnSpPr>
        <p:spPr>
          <a:xfrm>
            <a:off x="704850" y="685800"/>
            <a:ext cx="0" cy="102870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43" name="Google Shape;43;p13"/>
          <p:cNvCxnSpPr/>
          <p:nvPr/>
        </p:nvCxnSpPr>
        <p:spPr>
          <a:xfrm>
            <a:off x="704850" y="9186862"/>
            <a:ext cx="0" cy="74295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44" name="Google Shape;44;p13"/>
          <p:cNvSpPr txBox="1"/>
          <p:nvPr/>
        </p:nvSpPr>
        <p:spPr>
          <a:xfrm>
            <a:off x="876300" y="9082087"/>
            <a:ext cx="521970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Roboto"/>
              <a:buNone/>
            </a:pPr>
            <a:r>
              <a:rPr lang="en-US" sz="2800" b="1" i="0" u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Liceum Ogólnokształcące nr I </a:t>
            </a:r>
            <a:r>
              <a:rPr lang="en-US" sz="2000" b="0" i="0" u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im. Danuty Siedzikówny „Inki” we Wrocławiu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Google Shape;49;p15"/>
          <p:cNvCxnSpPr/>
          <p:nvPr/>
        </p:nvCxnSpPr>
        <p:spPr>
          <a:xfrm>
            <a:off x="704850" y="685800"/>
            <a:ext cx="0" cy="102870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50" name="Google Shape;50;p15"/>
          <p:cNvSpPr txBox="1"/>
          <p:nvPr/>
        </p:nvSpPr>
        <p:spPr>
          <a:xfrm>
            <a:off x="876300" y="9082087"/>
            <a:ext cx="521970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Roboto"/>
              <a:buNone/>
            </a:pPr>
            <a:r>
              <a:rPr lang="en-US" sz="2800" b="1" i="0" u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Liceum Ogólnokształcące nr I </a:t>
            </a:r>
            <a:r>
              <a:rPr lang="en-US" sz="2000" b="0" i="0" u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im. Danuty Siedzikówny „Inki” we Wrocławiu</a:t>
            </a:r>
            <a:endParaRPr/>
          </a:p>
        </p:txBody>
      </p:sp>
      <p:cxnSp>
        <p:nvCxnSpPr>
          <p:cNvPr id="51" name="Google Shape;51;p15"/>
          <p:cNvCxnSpPr/>
          <p:nvPr/>
        </p:nvCxnSpPr>
        <p:spPr>
          <a:xfrm>
            <a:off x="704850" y="9186862"/>
            <a:ext cx="0" cy="74295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Google Shape;55;p17"/>
          <p:cNvCxnSpPr/>
          <p:nvPr/>
        </p:nvCxnSpPr>
        <p:spPr>
          <a:xfrm>
            <a:off x="9886950" y="685800"/>
            <a:ext cx="0" cy="102870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6" name="Google Shape;56;p17"/>
          <p:cNvCxnSpPr/>
          <p:nvPr/>
        </p:nvCxnSpPr>
        <p:spPr>
          <a:xfrm>
            <a:off x="628650" y="9226550"/>
            <a:ext cx="0" cy="74295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57" name="Google Shape;57;p17"/>
          <p:cNvSpPr txBox="1"/>
          <p:nvPr/>
        </p:nvSpPr>
        <p:spPr>
          <a:xfrm>
            <a:off x="838200" y="9182100"/>
            <a:ext cx="521970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Roboto"/>
              <a:buNone/>
            </a:pPr>
            <a:r>
              <a:rPr lang="en-US" sz="2800" b="1" i="0" u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Liceum Ogólnokształcące nr I </a:t>
            </a:r>
            <a:r>
              <a:rPr lang="en-US" sz="2000" b="0" i="0" u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im. Danuty Siedzikówny „Inki” we Wrocławiu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Google Shape;62;p19"/>
          <p:cNvCxnSpPr/>
          <p:nvPr/>
        </p:nvCxnSpPr>
        <p:spPr>
          <a:xfrm>
            <a:off x="704850" y="685800"/>
            <a:ext cx="0" cy="102870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63" name="Google Shape;63;p19"/>
          <p:cNvCxnSpPr/>
          <p:nvPr/>
        </p:nvCxnSpPr>
        <p:spPr>
          <a:xfrm>
            <a:off x="704850" y="9186862"/>
            <a:ext cx="0" cy="74295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64" name="Google Shape;64;p19"/>
          <p:cNvSpPr txBox="1"/>
          <p:nvPr/>
        </p:nvSpPr>
        <p:spPr>
          <a:xfrm>
            <a:off x="876299" y="9082087"/>
            <a:ext cx="5543539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Roboto"/>
              <a:buNone/>
            </a:pPr>
            <a:r>
              <a:rPr lang="en-US" sz="2800" b="1" i="0" u="none" dirty="0" err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Liceum</a:t>
            </a:r>
            <a:r>
              <a:rPr lang="en-US" sz="2800" b="1" i="0" u="none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b="1" i="0" u="none" dirty="0" err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Ogólnokształcące</a:t>
            </a:r>
            <a:r>
              <a:rPr lang="en-US" sz="2800" b="1" i="0" u="none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 Nr I </a:t>
            </a:r>
            <a:r>
              <a:rPr lang="en-US" sz="2000" b="0" i="0" u="none" dirty="0" err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im</a:t>
            </a:r>
            <a:r>
              <a:rPr lang="en-US" sz="2000" b="0" i="0" u="none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2000" b="0" i="0" u="none" dirty="0" err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Danuty</a:t>
            </a:r>
            <a:r>
              <a:rPr lang="en-US" sz="2000" b="0" i="0" u="none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 Siedzikówny „</a:t>
            </a:r>
            <a:r>
              <a:rPr lang="en-US" sz="2000" b="0" i="0" u="none" dirty="0" err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Inki</a:t>
            </a:r>
            <a:r>
              <a:rPr lang="en-US" sz="2000" b="0" i="0" u="none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” we </a:t>
            </a:r>
            <a:r>
              <a:rPr lang="en-US" sz="2000" b="0" i="0" u="none" dirty="0" err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Wrocławiu</a:t>
            </a: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1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7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0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54062" y="-800100"/>
            <a:ext cx="20299362" cy="11401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1" name="Google Shape;261;p71"/>
          <p:cNvGrpSpPr/>
          <p:nvPr/>
        </p:nvGrpSpPr>
        <p:grpSpPr>
          <a:xfrm>
            <a:off x="2590800" y="6591300"/>
            <a:ext cx="14020800" cy="3505201"/>
            <a:chOff x="2133600" y="3086100"/>
            <a:chExt cx="14020800" cy="3505201"/>
          </a:xfrm>
        </p:grpSpPr>
        <p:sp>
          <p:nvSpPr>
            <p:cNvPr id="262" name="Google Shape;262;p71"/>
            <p:cNvSpPr txBox="1"/>
            <p:nvPr/>
          </p:nvSpPr>
          <p:spPr>
            <a:xfrm>
              <a:off x="2667000" y="3695700"/>
              <a:ext cx="12954000" cy="2338388"/>
            </a:xfrm>
            <a:prstGeom prst="rect">
              <a:avLst/>
            </a:prstGeom>
            <a:solidFill>
              <a:srgbClr val="FFC800">
                <a:alpha val="74509"/>
              </a:srgbClr>
            </a:solidFill>
            <a:ln>
              <a:noFill/>
            </a:ln>
            <a:effectLst>
              <a:outerShdw blurRad="63500" dist="50800" dir="5400000">
                <a:srgbClr val="6A6A8A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Roboto"/>
                <a:buNone/>
              </a:pPr>
              <a:r>
                <a:rPr lang="en-US" sz="6600" b="1" i="0" u="none" strike="noStrike" cap="none" dirty="0" err="1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/>
                  <a:ea typeface="Roboto"/>
                  <a:cs typeface="Roboto"/>
                  <a:sym typeface="Roboto"/>
                </a:rPr>
                <a:t>Liceum</a:t>
              </a:r>
              <a:r>
                <a:rPr lang="en-US" sz="6600" b="1" i="0" u="none" strike="noStrike" cap="none" dirty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6600" b="1" i="0" u="none" strike="noStrike" cap="none" dirty="0" err="1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/>
                  <a:ea typeface="Roboto"/>
                  <a:cs typeface="Roboto"/>
                  <a:sym typeface="Roboto"/>
                </a:rPr>
                <a:t>Ogólnokształcące</a:t>
              </a:r>
              <a:r>
                <a:rPr lang="en-US" sz="6600" b="1" i="0" u="none" strike="noStrike" cap="none" dirty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/>
                  <a:ea typeface="Roboto"/>
                  <a:cs typeface="Roboto"/>
                  <a:sym typeface="Roboto"/>
                </a:rPr>
                <a:t> Nr I</a:t>
              </a:r>
              <a:endPara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400"/>
                <a:buFont typeface="Roboto"/>
                <a:buNone/>
              </a:pP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im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. 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Danuty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Siedzikówny „</a:t>
              </a:r>
              <a:r>
                <a:rPr lang="en-US" sz="4400" b="0" i="0" u="none" strike="noStrike" cap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Inki</a:t>
              </a:r>
              <a:r>
                <a:rPr lang="en-US" sz="4400" b="0" i="0" u="none" strike="noStrike" cap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” </a:t>
              </a:r>
              <a:endParaRPr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Roboto"/>
                <a:buNone/>
              </a:pPr>
              <a:r>
                <a:rPr lang="en-US" sz="3600" b="0" i="0" u="none" strike="noStrike" cap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we </a:t>
              </a:r>
              <a:r>
                <a:rPr lang="en-US" sz="3600" b="0" i="0" u="none" strike="noStrike" cap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Wrocławiu</a:t>
              </a:r>
              <a:r>
                <a:rPr lang="en-US" sz="3600" b="0" i="0" u="none" strike="noStrike" cap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dirty="0"/>
            </a:p>
          </p:txBody>
        </p:sp>
        <p:grpSp>
          <p:nvGrpSpPr>
            <p:cNvPr id="263" name="Google Shape;263;p71"/>
            <p:cNvGrpSpPr/>
            <p:nvPr/>
          </p:nvGrpSpPr>
          <p:grpSpPr>
            <a:xfrm>
              <a:off x="2133600" y="3086100"/>
              <a:ext cx="685800" cy="685800"/>
              <a:chOff x="6324600" y="4343399"/>
              <a:chExt cx="685800" cy="685800"/>
            </a:xfrm>
          </p:grpSpPr>
          <p:cxnSp>
            <p:nvCxnSpPr>
              <p:cNvPr id="264" name="Google Shape;264;p71"/>
              <p:cNvCxnSpPr/>
              <p:nvPr/>
            </p:nvCxnSpPr>
            <p:spPr>
              <a:xfrm rot="10800000">
                <a:off x="6324600" y="4343399"/>
                <a:ext cx="0" cy="685800"/>
              </a:xfrm>
              <a:prstGeom prst="straightConnector1">
                <a:avLst/>
              </a:prstGeom>
              <a:noFill/>
              <a:ln w="38100" cap="sq" cmpd="sng">
                <a:solidFill>
                  <a:schemeClr val="accent1"/>
                </a:solidFill>
                <a:prstDash val="solid"/>
                <a:bevel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1"/>
              <p:cNvCxnSpPr/>
              <p:nvPr/>
            </p:nvCxnSpPr>
            <p:spPr>
              <a:xfrm>
                <a:off x="6324600" y="4343399"/>
                <a:ext cx="685800" cy="0"/>
              </a:xfrm>
              <a:prstGeom prst="straightConnector1">
                <a:avLst/>
              </a:prstGeom>
              <a:noFill/>
              <a:ln w="38100" cap="sq" cmpd="sng">
                <a:solidFill>
                  <a:schemeClr val="accent1"/>
                </a:solidFill>
                <a:prstDash val="solid"/>
                <a:bevel/>
                <a:headEnd type="none" w="med" len="med"/>
                <a:tailEnd type="none" w="med" len="med"/>
              </a:ln>
            </p:spPr>
          </p:cxnSp>
        </p:grpSp>
        <p:grpSp>
          <p:nvGrpSpPr>
            <p:cNvPr id="266" name="Google Shape;266;p71"/>
            <p:cNvGrpSpPr/>
            <p:nvPr/>
          </p:nvGrpSpPr>
          <p:grpSpPr>
            <a:xfrm rot="10800000">
              <a:off x="15468600" y="5905500"/>
              <a:ext cx="685800" cy="685800"/>
              <a:chOff x="6172200" y="4648199"/>
              <a:chExt cx="685800" cy="685800"/>
            </a:xfrm>
          </p:grpSpPr>
          <p:cxnSp>
            <p:nvCxnSpPr>
              <p:cNvPr id="267" name="Google Shape;267;p71"/>
              <p:cNvCxnSpPr/>
              <p:nvPr/>
            </p:nvCxnSpPr>
            <p:spPr>
              <a:xfrm rot="10800000">
                <a:off x="6172200" y="4648199"/>
                <a:ext cx="0" cy="685800"/>
              </a:xfrm>
              <a:prstGeom prst="straightConnector1">
                <a:avLst/>
              </a:prstGeom>
              <a:noFill/>
              <a:ln w="38100" cap="sq" cmpd="sng">
                <a:solidFill>
                  <a:schemeClr val="accent1"/>
                </a:solidFill>
                <a:prstDash val="solid"/>
                <a:bevel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1"/>
              <p:cNvCxnSpPr/>
              <p:nvPr/>
            </p:nvCxnSpPr>
            <p:spPr>
              <a:xfrm>
                <a:off x="6172200" y="4648199"/>
                <a:ext cx="685800" cy="0"/>
              </a:xfrm>
              <a:prstGeom prst="straightConnector1">
                <a:avLst/>
              </a:prstGeom>
              <a:noFill/>
              <a:ln w="38100" cap="sq" cmpd="sng">
                <a:solidFill>
                  <a:schemeClr val="accent1"/>
                </a:solidFill>
                <a:prstDash val="solid"/>
                <a:bevel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  <p:transition advTm="3777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" name="Google Shape;543;p81"/>
          <p:cNvGrpSpPr/>
          <p:nvPr/>
        </p:nvGrpSpPr>
        <p:grpSpPr>
          <a:xfrm>
            <a:off x="9144000" y="2400300"/>
            <a:ext cx="9144000" cy="5486400"/>
            <a:chOff x="9144000" y="2400300"/>
            <a:chExt cx="9144000" cy="5486400"/>
          </a:xfrm>
        </p:grpSpPr>
        <p:sp>
          <p:nvSpPr>
            <p:cNvPr id="544" name="Google Shape;544;p81"/>
            <p:cNvSpPr txBox="1"/>
            <p:nvPr/>
          </p:nvSpPr>
          <p:spPr>
            <a:xfrm>
              <a:off x="9144000" y="2400300"/>
              <a:ext cx="9144000" cy="5486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45" name="Google Shape;545;p81"/>
            <p:cNvSpPr txBox="1"/>
            <p:nvPr/>
          </p:nvSpPr>
          <p:spPr>
            <a:xfrm>
              <a:off x="10363200" y="4397375"/>
              <a:ext cx="7010400" cy="23701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to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metoda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400" b="1" i="0" u="none" dirty="0" err="1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edukacji</a:t>
              </a:r>
              <a:r>
                <a:rPr lang="en-US" sz="2400" b="1" i="0" u="none" dirty="0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400" b="1" i="0" u="none" dirty="0" err="1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zindywidualizowanej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,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która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opiera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się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na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bezpośrednim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spotkaniu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nauczyciela-tutora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z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uczniem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. 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endParaRPr sz="2000" b="0" i="0" u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400"/>
                <a:buFont typeface="Roboto"/>
                <a:buNone/>
              </a:pPr>
              <a:r>
                <a:rPr lang="en-US" sz="2400" b="1" i="0" u="none" dirty="0" err="1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wzmacnia</a:t>
              </a:r>
              <a:r>
                <a:rPr lang="en-US" sz="2400" b="1" i="0" u="none" dirty="0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400" b="1" i="0" u="none" dirty="0" err="1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poszukiwania</a:t>
              </a:r>
              <a:r>
                <a:rPr lang="en-US" sz="2400" b="1" i="0" u="none" dirty="0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ucznia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,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któremu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towarzyszy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tutor: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nauczyciel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,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który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służy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radą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i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potrafi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umiejętnie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wyznaczyć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szlak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poszukiwań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.</a:t>
              </a:r>
              <a:endParaRPr dirty="0"/>
            </a:p>
          </p:txBody>
        </p:sp>
        <p:sp>
          <p:nvSpPr>
            <p:cNvPr id="546" name="Google Shape;546;p81"/>
            <p:cNvSpPr txBox="1"/>
            <p:nvPr/>
          </p:nvSpPr>
          <p:spPr>
            <a:xfrm>
              <a:off x="10363200" y="3557588"/>
              <a:ext cx="4800600" cy="646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Roboto Condensed"/>
                <a:buNone/>
              </a:pPr>
              <a:r>
                <a:rPr lang="en-US" sz="3600" b="0" i="0" u="none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nauczyciele </a:t>
              </a:r>
              <a:r>
                <a:rPr lang="en-US" sz="3600" b="0" i="0" u="none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tutorzy</a:t>
              </a:r>
              <a:endParaRPr/>
            </a:p>
          </p:txBody>
        </p:sp>
      </p:grpSp>
      <p:sp>
        <p:nvSpPr>
          <p:cNvPr id="547" name="Google Shape;547;p81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54483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-US" sz="4500" b="1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dodatkowe</a:t>
            </a:r>
            <a:br>
              <a:rPr lang="en-US" sz="45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500" b="1" i="0" u="none" dirty="0" err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wsparcie</a:t>
            </a:r>
            <a:endParaRPr dirty="0"/>
          </a:p>
        </p:txBody>
      </p:sp>
      <p:pic>
        <p:nvPicPr>
          <p:cNvPr id="548" name="Google Shape;548;p8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2400300"/>
            <a:ext cx="9396412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826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" name="Google Shape;553;p82"/>
          <p:cNvGrpSpPr/>
          <p:nvPr/>
        </p:nvGrpSpPr>
        <p:grpSpPr>
          <a:xfrm>
            <a:off x="9144000" y="2400300"/>
            <a:ext cx="9144000" cy="5451475"/>
            <a:chOff x="9144000" y="2400300"/>
            <a:chExt cx="9144000" cy="5451613"/>
          </a:xfrm>
        </p:grpSpPr>
        <p:sp>
          <p:nvSpPr>
            <p:cNvPr id="554" name="Google Shape;554;p82"/>
            <p:cNvSpPr txBox="1"/>
            <p:nvPr/>
          </p:nvSpPr>
          <p:spPr>
            <a:xfrm>
              <a:off x="9144000" y="2400300"/>
              <a:ext cx="9144000" cy="5451613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55" name="Google Shape;555;p82"/>
            <p:cNvSpPr txBox="1"/>
            <p:nvPr/>
          </p:nvSpPr>
          <p:spPr>
            <a:xfrm>
              <a:off x="10363200" y="4397426"/>
              <a:ext cx="7086600" cy="32925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skierowany do </a:t>
              </a:r>
              <a:r>
                <a:rPr lang="en-US" sz="2400" b="1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szczególnie uzdolnionych uczniów</a:t>
              </a: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, zamieszkałych na terenie Powiatu Wrocławskiego.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endParaRPr sz="2000" b="0" i="0" u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Stypendia przyznawane w </a:t>
              </a:r>
              <a:r>
                <a:rPr lang="en-US" sz="2400" b="1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3 kategoriach</a:t>
              </a: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:</a:t>
              </a:r>
              <a:endParaRPr/>
            </a:p>
            <a:p>
              <a:pPr marL="1028700" marR="0" lvl="1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Char char="•"/>
              </a:pPr>
              <a:r>
                <a:rPr lang="en-US" sz="2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naukowa,</a:t>
              </a:r>
              <a:endParaRPr/>
            </a:p>
            <a:p>
              <a:pPr marL="1028700" marR="0" lvl="1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Char char="•"/>
              </a:pPr>
              <a:r>
                <a:rPr lang="en-US" sz="2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artystyczna,</a:t>
              </a:r>
              <a:endParaRPr/>
            </a:p>
            <a:p>
              <a:pPr marL="1028700" marR="0" lvl="1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Char char="•"/>
              </a:pPr>
              <a:r>
                <a:rPr lang="en-US" sz="2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sportowa.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endParaRPr sz="2000" b="0" i="0" u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endParaRPr sz="2000" b="0" i="0" u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56" name="Google Shape;556;p82"/>
            <p:cNvSpPr txBox="1"/>
            <p:nvPr/>
          </p:nvSpPr>
          <p:spPr>
            <a:xfrm>
              <a:off x="10363200" y="3557617"/>
              <a:ext cx="4800600" cy="6461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Roboto Condensed"/>
                <a:buNone/>
              </a:pPr>
              <a:r>
                <a:rPr lang="en-US" sz="3600" b="0" i="0" u="none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program </a:t>
              </a:r>
              <a:r>
                <a:rPr lang="en-US" sz="3600" b="0" i="0" u="none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stypendialny</a:t>
              </a:r>
              <a:endParaRPr/>
            </a:p>
          </p:txBody>
        </p:sp>
      </p:grpSp>
      <p:pic>
        <p:nvPicPr>
          <p:cNvPr id="557" name="Google Shape;557;p8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2378075"/>
            <a:ext cx="9744075" cy="547370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82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54483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dodatkowe</a:t>
            </a:r>
            <a:b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wsparcie</a:t>
            </a:r>
            <a:endParaRPr/>
          </a:p>
        </p:txBody>
      </p:sp>
    </p:spTree>
  </p:cSld>
  <p:clrMapOvr>
    <a:masterClrMapping/>
  </p:clrMapOvr>
  <p:transition advTm="792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83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54483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nasze</a:t>
            </a:r>
            <a:b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wyposażenie</a:t>
            </a:r>
            <a:endParaRPr/>
          </a:p>
        </p:txBody>
      </p:sp>
      <p:grpSp>
        <p:nvGrpSpPr>
          <p:cNvPr id="564" name="Google Shape;564;p83"/>
          <p:cNvGrpSpPr/>
          <p:nvPr/>
        </p:nvGrpSpPr>
        <p:grpSpPr>
          <a:xfrm>
            <a:off x="9144000" y="2400300"/>
            <a:ext cx="9144000" cy="5486400"/>
            <a:chOff x="9144000" y="2400300"/>
            <a:chExt cx="9144000" cy="5486400"/>
          </a:xfrm>
        </p:grpSpPr>
        <p:sp>
          <p:nvSpPr>
            <p:cNvPr id="565" name="Google Shape;565;p83"/>
            <p:cNvSpPr txBox="1"/>
            <p:nvPr/>
          </p:nvSpPr>
          <p:spPr>
            <a:xfrm>
              <a:off x="9144000" y="2400300"/>
              <a:ext cx="9144000" cy="5486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blurRad="63500" dist="38100" dir="5400000">
                <a:srgbClr val="000000">
                  <a:alpha val="66666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66" name="Google Shape;566;p83"/>
            <p:cNvSpPr txBox="1"/>
            <p:nvPr/>
          </p:nvSpPr>
          <p:spPr>
            <a:xfrm>
              <a:off x="10058400" y="3463925"/>
              <a:ext cx="5276850" cy="646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Roboto"/>
                <a:buNone/>
              </a:pPr>
              <a:r>
                <a:rPr lang="en-US" sz="36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sale</a:t>
              </a:r>
              <a:r>
                <a:rPr lang="en-US" sz="3600" b="0" i="0" u="none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gimnastyczne</a:t>
              </a:r>
              <a:endParaRPr/>
            </a:p>
          </p:txBody>
        </p:sp>
        <p:sp>
          <p:nvSpPr>
            <p:cNvPr id="567" name="Google Shape;567;p83"/>
            <p:cNvSpPr txBox="1"/>
            <p:nvPr/>
          </p:nvSpPr>
          <p:spPr>
            <a:xfrm>
              <a:off x="10058400" y="4344988"/>
              <a:ext cx="7162800" cy="11398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posiadamy </a:t>
              </a:r>
              <a:r>
                <a:rPr lang="en-US" sz="2400" b="1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3 sale do zajęć wychowania fizycznego </a:t>
              </a: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(w tym 2 sale z pełnowymiarowym boiskiem do koszykówki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i sala do fitnessu z lustrami) oraz </a:t>
              </a:r>
              <a:r>
                <a:rPr lang="en-US" sz="2400" b="1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siłownię</a:t>
              </a: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.</a:t>
              </a:r>
              <a:endParaRPr/>
            </a:p>
          </p:txBody>
        </p:sp>
      </p:grpSp>
      <p:pic>
        <p:nvPicPr>
          <p:cNvPr id="568" name="Google Shape;568;p8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2486025"/>
            <a:ext cx="4572000" cy="2571750"/>
          </a:xfrm>
          <a:prstGeom prst="rect">
            <a:avLst/>
          </a:prstGeom>
          <a:noFill/>
          <a:ln>
            <a:noFill/>
          </a:ln>
          <a:effectLst>
            <a:outerShdw blurRad="292100" dist="38100" dir="5400000" algn="t" rotWithShape="0">
              <a:srgbClr val="000000">
                <a:alpha val="66666"/>
              </a:srgbClr>
            </a:outerShdw>
          </a:effectLst>
        </p:spPr>
      </p:pic>
      <p:pic>
        <p:nvPicPr>
          <p:cNvPr id="569" name="Google Shape;569;p8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0" y="5233988"/>
            <a:ext cx="4572000" cy="2571750"/>
          </a:xfrm>
          <a:prstGeom prst="rect">
            <a:avLst/>
          </a:prstGeom>
          <a:noFill/>
          <a:ln>
            <a:noFill/>
          </a:ln>
          <a:effectLst>
            <a:outerShdw blurRad="292100" dist="38100" dir="5400000" algn="t" rotWithShape="0">
              <a:srgbClr val="000000">
                <a:alpha val="66666"/>
              </a:srgbClr>
            </a:outerShdw>
          </a:effectLst>
        </p:spPr>
      </p:pic>
      <p:pic>
        <p:nvPicPr>
          <p:cNvPr id="570" name="Google Shape;570;p83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4572000" y="5233988"/>
            <a:ext cx="4572000" cy="2571750"/>
          </a:xfrm>
          <a:prstGeom prst="rect">
            <a:avLst/>
          </a:prstGeom>
          <a:noFill/>
          <a:ln>
            <a:noFill/>
          </a:ln>
          <a:effectLst>
            <a:outerShdw blurRad="292100" dist="38100" dir="5400000" algn="t" rotWithShape="0">
              <a:srgbClr val="000000">
                <a:alpha val="66666"/>
              </a:srgbClr>
            </a:outerShdw>
          </a:effectLst>
        </p:spPr>
      </p:pic>
      <p:pic>
        <p:nvPicPr>
          <p:cNvPr id="571" name="Google Shape;571;p83"/>
          <p:cNvPicPr preferRelativeResize="0">
            <a:picLocks noGrp="1"/>
          </p:cNvPicPr>
          <p:nvPr>
            <p:ph type="pic" idx="5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4572000" y="2486025"/>
            <a:ext cx="4572000" cy="2571750"/>
          </a:xfrm>
          <a:prstGeom prst="rect">
            <a:avLst/>
          </a:prstGeom>
          <a:noFill/>
          <a:ln>
            <a:noFill/>
          </a:ln>
          <a:effectLst>
            <a:outerShdw blurRad="292100" dist="38100" dir="5400000" algn="t" rotWithShape="0">
              <a:srgbClr val="000000">
                <a:alpha val="66666"/>
              </a:srgbClr>
            </a:outerShdw>
          </a:effectLst>
        </p:spPr>
      </p:pic>
    </p:spTree>
  </p:cSld>
  <p:clrMapOvr>
    <a:masterClrMapping/>
  </p:clrMapOvr>
  <p:transition advTm="7881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" name="Google Shape;576;p84"/>
          <p:cNvGrpSpPr/>
          <p:nvPr/>
        </p:nvGrpSpPr>
        <p:grpSpPr>
          <a:xfrm>
            <a:off x="9144000" y="2400300"/>
            <a:ext cx="9144000" cy="5486400"/>
            <a:chOff x="9144000" y="2400300"/>
            <a:chExt cx="9144000" cy="5486400"/>
          </a:xfrm>
        </p:grpSpPr>
        <p:sp>
          <p:nvSpPr>
            <p:cNvPr id="577" name="Google Shape;577;p84"/>
            <p:cNvSpPr txBox="1"/>
            <p:nvPr/>
          </p:nvSpPr>
          <p:spPr>
            <a:xfrm>
              <a:off x="9144000" y="2400300"/>
              <a:ext cx="9144000" cy="5486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78" name="Google Shape;578;p84"/>
            <p:cNvSpPr txBox="1"/>
            <p:nvPr/>
          </p:nvSpPr>
          <p:spPr>
            <a:xfrm>
              <a:off x="10363200" y="4397375"/>
              <a:ext cx="6400800" cy="17541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nowoczesne boisko, z </a:t>
              </a:r>
              <a:r>
                <a:rPr lang="en-US" sz="2400" b="1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bezpieczną nawierzchnią</a:t>
              </a: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, ogrodzone wysokim płotem,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endParaRPr sz="2000" b="0" i="0" u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400"/>
                <a:buFont typeface="Roboto"/>
                <a:buNone/>
              </a:pPr>
              <a:r>
                <a:rPr lang="en-US" sz="2400" b="1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pełnowymiarowe boisko </a:t>
              </a: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do gry w piłkę ręczną,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w koszykówkę i siatkówkę.</a:t>
              </a:r>
              <a:endParaRPr/>
            </a:p>
          </p:txBody>
        </p:sp>
        <p:sp>
          <p:nvSpPr>
            <p:cNvPr id="579" name="Google Shape;579;p84"/>
            <p:cNvSpPr txBox="1"/>
            <p:nvPr/>
          </p:nvSpPr>
          <p:spPr>
            <a:xfrm>
              <a:off x="10363200" y="3557588"/>
              <a:ext cx="4800600" cy="646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Roboto Condensed"/>
                <a:buNone/>
              </a:pPr>
              <a:r>
                <a:rPr lang="en-US" sz="3600" b="0" i="0" u="none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boisko </a:t>
              </a:r>
              <a:r>
                <a:rPr lang="en-US" sz="3600" b="0" i="0" u="none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szkolne</a:t>
              </a:r>
              <a:endParaRPr/>
            </a:p>
          </p:txBody>
        </p:sp>
      </p:grpSp>
      <p:pic>
        <p:nvPicPr>
          <p:cNvPr id="580" name="Google Shape;580;p8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5875" y="2400300"/>
            <a:ext cx="97536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84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54483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nasze</a:t>
            </a:r>
            <a:b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wyposażenie</a:t>
            </a:r>
            <a:endParaRPr/>
          </a:p>
        </p:txBody>
      </p:sp>
    </p:spTree>
  </p:cSld>
  <p:clrMapOvr>
    <a:masterClrMapping/>
  </p:clrMapOvr>
  <p:transition advTm="560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6" name="Google Shape;586;p85"/>
          <p:cNvGrpSpPr/>
          <p:nvPr/>
        </p:nvGrpSpPr>
        <p:grpSpPr>
          <a:xfrm>
            <a:off x="9144000" y="2400300"/>
            <a:ext cx="9144000" cy="5486400"/>
            <a:chOff x="9144000" y="2400300"/>
            <a:chExt cx="9144000" cy="5486400"/>
          </a:xfrm>
        </p:grpSpPr>
        <p:sp>
          <p:nvSpPr>
            <p:cNvPr id="587" name="Google Shape;587;p85"/>
            <p:cNvSpPr txBox="1"/>
            <p:nvPr/>
          </p:nvSpPr>
          <p:spPr>
            <a:xfrm>
              <a:off x="9144000" y="2400300"/>
              <a:ext cx="9144000" cy="5486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88" name="Google Shape;588;p85"/>
            <p:cNvSpPr txBox="1"/>
            <p:nvPr/>
          </p:nvSpPr>
          <p:spPr>
            <a:xfrm>
              <a:off x="10363200" y="4396931"/>
              <a:ext cx="64008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wyposażony w mikroskopy i nowoczesne pomoce dydaktyczne.</a:t>
              </a:r>
              <a:endParaRPr/>
            </a:p>
          </p:txBody>
        </p:sp>
        <p:sp>
          <p:nvSpPr>
            <p:cNvPr id="589" name="Google Shape;589;p85"/>
            <p:cNvSpPr txBox="1"/>
            <p:nvPr/>
          </p:nvSpPr>
          <p:spPr>
            <a:xfrm>
              <a:off x="10363200" y="3557588"/>
              <a:ext cx="4800600" cy="646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Roboto Condensed"/>
                <a:buNone/>
              </a:pPr>
              <a:r>
                <a:rPr lang="en-US" sz="3600" b="0" i="0" u="none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gabinet </a:t>
              </a:r>
              <a:r>
                <a:rPr lang="en-US" sz="3600" b="0" i="0" u="none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biologiczny</a:t>
              </a:r>
              <a:endParaRPr/>
            </a:p>
          </p:txBody>
        </p:sp>
      </p:grpSp>
      <p:pic>
        <p:nvPicPr>
          <p:cNvPr id="590" name="Google Shape;590;p8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2401887"/>
            <a:ext cx="9750425" cy="5484812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85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54483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nasze</a:t>
            </a:r>
            <a:b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wyposażenie</a:t>
            </a:r>
            <a:endParaRPr/>
          </a:p>
        </p:txBody>
      </p:sp>
    </p:spTree>
  </p:cSld>
  <p:clrMapOvr>
    <a:masterClrMapping/>
  </p:clrMapOvr>
  <p:transition advTm="517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6" name="Google Shape;596;p86"/>
          <p:cNvGrpSpPr/>
          <p:nvPr/>
        </p:nvGrpSpPr>
        <p:grpSpPr>
          <a:xfrm>
            <a:off x="9144000" y="2411412"/>
            <a:ext cx="9144000" cy="5461000"/>
            <a:chOff x="9144000" y="2411413"/>
            <a:chExt cx="9144000" cy="5461000"/>
          </a:xfrm>
        </p:grpSpPr>
        <p:sp>
          <p:nvSpPr>
            <p:cNvPr id="597" name="Google Shape;597;p86"/>
            <p:cNvSpPr txBox="1"/>
            <p:nvPr/>
          </p:nvSpPr>
          <p:spPr>
            <a:xfrm>
              <a:off x="9144000" y="2411413"/>
              <a:ext cx="9144000" cy="5461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98" name="Google Shape;598;p86"/>
            <p:cNvSpPr txBox="1"/>
            <p:nvPr/>
          </p:nvSpPr>
          <p:spPr>
            <a:xfrm>
              <a:off x="10363200" y="4397375"/>
              <a:ext cx="64008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wyposażone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w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sprzęt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do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praktycznych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eksperymentów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i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doświadczeń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chemicznych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.</a:t>
              </a:r>
              <a:endParaRPr dirty="0"/>
            </a:p>
          </p:txBody>
        </p:sp>
        <p:sp>
          <p:nvSpPr>
            <p:cNvPr id="599" name="Google Shape;599;p86"/>
            <p:cNvSpPr txBox="1"/>
            <p:nvPr/>
          </p:nvSpPr>
          <p:spPr>
            <a:xfrm>
              <a:off x="10363200" y="3557588"/>
              <a:ext cx="5905500" cy="646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Roboto Condensed"/>
                <a:buNone/>
              </a:pPr>
              <a:r>
                <a:rPr lang="en-US" sz="3600" b="0" i="0" u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laboratorium</a:t>
              </a:r>
              <a:r>
                <a:rPr lang="en-US" sz="3600" b="0" i="0" u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3600" b="0" i="0" u="none" dirty="0" err="1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chemiczne</a:t>
              </a:r>
              <a:endParaRPr dirty="0"/>
            </a:p>
          </p:txBody>
        </p:sp>
      </p:grpSp>
      <p:pic>
        <p:nvPicPr>
          <p:cNvPr id="600" name="Google Shape;600;p8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2411412"/>
            <a:ext cx="9709150" cy="54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86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54483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nasze</a:t>
            </a:r>
            <a:b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wyposażenie</a:t>
            </a:r>
            <a:endParaRPr/>
          </a:p>
        </p:txBody>
      </p:sp>
    </p:spTree>
  </p:cSld>
  <p:clrMapOvr>
    <a:masterClrMapping/>
  </p:clrMapOvr>
  <p:transition advTm="624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6" name="Google Shape;606;p87"/>
          <p:cNvGrpSpPr/>
          <p:nvPr/>
        </p:nvGrpSpPr>
        <p:grpSpPr>
          <a:xfrm>
            <a:off x="9144000" y="2411412"/>
            <a:ext cx="9144000" cy="5461000"/>
            <a:chOff x="9144000" y="2411413"/>
            <a:chExt cx="9144000" cy="5461000"/>
          </a:xfrm>
        </p:grpSpPr>
        <p:sp>
          <p:nvSpPr>
            <p:cNvPr id="607" name="Google Shape;607;p87"/>
            <p:cNvSpPr txBox="1"/>
            <p:nvPr/>
          </p:nvSpPr>
          <p:spPr>
            <a:xfrm>
              <a:off x="9144000" y="2411413"/>
              <a:ext cx="9144000" cy="5461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08" name="Google Shape;608;p87"/>
            <p:cNvSpPr txBox="1"/>
            <p:nvPr/>
          </p:nvSpPr>
          <p:spPr>
            <a:xfrm>
              <a:off x="10363200" y="4397375"/>
              <a:ext cx="64008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wyposażone w sprzęt do praktycznych eksperymentów i doświadczeń fizycznych.</a:t>
              </a:r>
              <a:endParaRPr/>
            </a:p>
          </p:txBody>
        </p:sp>
        <p:sp>
          <p:nvSpPr>
            <p:cNvPr id="609" name="Google Shape;609;p87"/>
            <p:cNvSpPr txBox="1"/>
            <p:nvPr/>
          </p:nvSpPr>
          <p:spPr>
            <a:xfrm>
              <a:off x="10363200" y="3557588"/>
              <a:ext cx="4800600" cy="646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Roboto Condensed"/>
                <a:buNone/>
              </a:pPr>
              <a:r>
                <a:rPr lang="en-US" sz="3600" b="0" i="0" u="none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laboratorium </a:t>
              </a:r>
              <a:r>
                <a:rPr lang="en-US" sz="3600" b="0" i="0" u="none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fizyczne</a:t>
              </a:r>
              <a:endParaRPr/>
            </a:p>
          </p:txBody>
        </p:sp>
      </p:grpSp>
      <p:pic>
        <p:nvPicPr>
          <p:cNvPr id="610" name="Google Shape;610;p8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2700" y="2411412"/>
            <a:ext cx="9707562" cy="54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87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54483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nasze</a:t>
            </a:r>
            <a:b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wyposażenie</a:t>
            </a:r>
            <a:endParaRPr/>
          </a:p>
        </p:txBody>
      </p:sp>
    </p:spTree>
  </p:cSld>
  <p:clrMapOvr>
    <a:masterClrMapping/>
  </p:clrMapOvr>
  <p:transition advTm="499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6" name="Google Shape;616;p88"/>
          <p:cNvGrpSpPr/>
          <p:nvPr/>
        </p:nvGrpSpPr>
        <p:grpSpPr>
          <a:xfrm>
            <a:off x="9144000" y="2411412"/>
            <a:ext cx="9144000" cy="5461000"/>
            <a:chOff x="9144000" y="2411413"/>
            <a:chExt cx="9144000" cy="5461000"/>
          </a:xfrm>
        </p:grpSpPr>
        <p:sp>
          <p:nvSpPr>
            <p:cNvPr id="617" name="Google Shape;617;p88"/>
            <p:cNvSpPr txBox="1"/>
            <p:nvPr/>
          </p:nvSpPr>
          <p:spPr>
            <a:xfrm>
              <a:off x="9144000" y="2411413"/>
              <a:ext cx="9144000" cy="5461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18" name="Google Shape;618;p88"/>
            <p:cNvSpPr txBox="1"/>
            <p:nvPr/>
          </p:nvSpPr>
          <p:spPr>
            <a:xfrm>
              <a:off x="10363200" y="4397375"/>
              <a:ext cx="6400800" cy="13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wyposażona w wizualizery, bryły przestrzenne, siatki brył przestrzennych, maszyna do obrotowych brył przestrzennych, układy współrzędnych – pomoce zakupione w </a:t>
              </a:r>
              <a:r>
                <a:rPr lang="en-US" sz="2400" b="1" i="0" u="none">
                  <a:solidFill>
                    <a:srgbClr val="FFC000"/>
                  </a:solidFill>
                  <a:latin typeface="Roboto"/>
                  <a:ea typeface="Roboto"/>
                  <a:cs typeface="Roboto"/>
                  <a:sym typeface="Roboto"/>
                </a:rPr>
                <a:t>ramach dotacji z Unii Europejskiej</a:t>
              </a:r>
              <a:r>
                <a:rPr lang="en-US" sz="2000" b="0" i="0" u="none">
                  <a:solidFill>
                    <a:schemeClr val="lt2"/>
                  </a:solidFill>
                  <a:latin typeface="Roboto"/>
                  <a:ea typeface="Roboto"/>
                  <a:cs typeface="Roboto"/>
                  <a:sym typeface="Roboto"/>
                </a:rPr>
                <a:t>.</a:t>
              </a:r>
              <a:endParaRPr/>
            </a:p>
          </p:txBody>
        </p:sp>
        <p:sp>
          <p:nvSpPr>
            <p:cNvPr id="619" name="Google Shape;619;p88"/>
            <p:cNvSpPr txBox="1"/>
            <p:nvPr/>
          </p:nvSpPr>
          <p:spPr>
            <a:xfrm>
              <a:off x="10363200" y="3557588"/>
              <a:ext cx="6400800" cy="646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Roboto Condensed"/>
                <a:buNone/>
              </a:pPr>
              <a:r>
                <a:rPr lang="en-US" sz="3600" b="0" i="0" u="none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pracowania </a:t>
              </a:r>
              <a:r>
                <a:rPr lang="en-US" sz="3600" b="0" i="0" u="none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matematyczna</a:t>
              </a:r>
              <a:endParaRPr/>
            </a:p>
          </p:txBody>
        </p:sp>
      </p:grpSp>
      <p:pic>
        <p:nvPicPr>
          <p:cNvPr id="620" name="Google Shape;620;p8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2700" y="2411412"/>
            <a:ext cx="9707562" cy="54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88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54483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nasze</a:t>
            </a:r>
            <a:b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wyposażenie</a:t>
            </a:r>
            <a:endParaRPr/>
          </a:p>
        </p:txBody>
      </p:sp>
    </p:spTree>
  </p:cSld>
  <p:clrMapOvr>
    <a:masterClrMapping/>
  </p:clrMapOvr>
  <p:transition advTm="48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89"/>
          <p:cNvGrpSpPr/>
          <p:nvPr/>
        </p:nvGrpSpPr>
        <p:grpSpPr>
          <a:xfrm>
            <a:off x="9144000" y="2411412"/>
            <a:ext cx="9144000" cy="5461000"/>
            <a:chOff x="9144000" y="2411413"/>
            <a:chExt cx="9144000" cy="5461000"/>
          </a:xfrm>
        </p:grpSpPr>
        <p:sp>
          <p:nvSpPr>
            <p:cNvPr id="627" name="Google Shape;627;p89"/>
            <p:cNvSpPr txBox="1"/>
            <p:nvPr/>
          </p:nvSpPr>
          <p:spPr>
            <a:xfrm>
              <a:off x="9144000" y="2411413"/>
              <a:ext cx="9144000" cy="5461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28" name="Google Shape;628;p89"/>
            <p:cNvSpPr txBox="1"/>
            <p:nvPr/>
          </p:nvSpPr>
          <p:spPr>
            <a:xfrm>
              <a:off x="10363200" y="4397375"/>
              <a:ext cx="6400800" cy="2924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Pts val="2400"/>
                <a:buFont typeface="Roboto"/>
                <a:buNone/>
              </a:pPr>
              <a:r>
                <a:rPr lang="en-US" sz="2400" b="1" i="0" u="none" dirty="0" err="1">
                  <a:solidFill>
                    <a:srgbClr val="FFC000"/>
                  </a:solidFill>
                  <a:latin typeface="Roboto"/>
                  <a:ea typeface="Roboto"/>
                  <a:cs typeface="Roboto"/>
                  <a:sym typeface="Roboto"/>
                </a:rPr>
                <a:t>dodatkowe</a:t>
              </a:r>
              <a:r>
                <a:rPr lang="en-US" sz="2400" b="1" i="0" u="none" dirty="0">
                  <a:solidFill>
                    <a:srgbClr val="FFC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400" b="1" i="0" u="none" dirty="0" err="1">
                  <a:solidFill>
                    <a:srgbClr val="FFC000"/>
                  </a:solidFill>
                  <a:latin typeface="Roboto"/>
                  <a:ea typeface="Roboto"/>
                  <a:cs typeface="Roboto"/>
                  <a:sym typeface="Roboto"/>
                </a:rPr>
                <a:t>zajęcia</a:t>
              </a:r>
              <a:r>
                <a:rPr lang="en-US" sz="2400" b="1" i="0" u="none" dirty="0">
                  <a:solidFill>
                    <a:srgbClr val="FFC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dydaktyczno-wyrównawcze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,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zajęcia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rozwijające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uzdolnienia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lub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warsztaty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.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endParaRPr sz="2000" b="1" i="0" u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podnoszą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i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doskonalą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kompetencje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kluczowe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na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rynku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pracy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:</a:t>
              </a:r>
              <a:endParaRPr dirty="0"/>
            </a:p>
            <a:p>
              <a:pPr marL="1085850" marR="0" lvl="1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Pts val="2000"/>
                <a:buFont typeface="Arial"/>
                <a:buChar char="•"/>
              </a:pPr>
              <a:r>
                <a:rPr lang="en-US" sz="2000" b="0" i="0" u="none" strike="noStrike" cap="none" dirty="0" err="1">
                  <a:solidFill>
                    <a:srgbClr val="FFC000"/>
                  </a:solidFill>
                  <a:latin typeface="Roboto"/>
                  <a:ea typeface="Roboto"/>
                  <a:cs typeface="Roboto"/>
                  <a:sym typeface="Roboto"/>
                </a:rPr>
                <a:t>kompetencji</a:t>
              </a:r>
              <a:r>
                <a:rPr lang="en-US" sz="2000" b="0" i="0" u="none" strike="noStrike" cap="none" dirty="0">
                  <a:solidFill>
                    <a:srgbClr val="FFC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FFC000"/>
                  </a:solidFill>
                  <a:latin typeface="Roboto"/>
                  <a:ea typeface="Roboto"/>
                  <a:cs typeface="Roboto"/>
                  <a:sym typeface="Roboto"/>
                </a:rPr>
                <a:t>matematycznych</a:t>
              </a:r>
              <a:r>
                <a:rPr lang="en-US" sz="2000" b="0" i="0" u="none" strike="noStrike" cap="none" dirty="0">
                  <a:solidFill>
                    <a:srgbClr val="FFC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dirty="0"/>
            </a:p>
            <a:p>
              <a:pPr marL="1085850" marR="0" lvl="1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Pts val="2000"/>
                <a:buFont typeface="Arial"/>
                <a:buChar char="•"/>
              </a:pPr>
              <a:r>
                <a:rPr lang="en-US" sz="2000" b="0" i="0" u="none" strike="noStrike" cap="none" dirty="0" err="1">
                  <a:solidFill>
                    <a:srgbClr val="FFC000"/>
                  </a:solidFill>
                  <a:latin typeface="Roboto"/>
                  <a:ea typeface="Roboto"/>
                  <a:cs typeface="Roboto"/>
                  <a:sym typeface="Roboto"/>
                </a:rPr>
                <a:t>umiejętności</a:t>
              </a:r>
              <a:r>
                <a:rPr lang="en-US" sz="2000" b="0" i="0" u="none" strike="noStrike" cap="none" dirty="0">
                  <a:solidFill>
                    <a:srgbClr val="FFC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FFC000"/>
                  </a:solidFill>
                  <a:latin typeface="Roboto"/>
                  <a:ea typeface="Roboto"/>
                  <a:cs typeface="Roboto"/>
                  <a:sym typeface="Roboto"/>
                </a:rPr>
                <a:t>uczenia</a:t>
              </a:r>
              <a:r>
                <a:rPr lang="en-US" sz="2000" b="0" i="0" u="none" strike="noStrike" cap="none" dirty="0">
                  <a:solidFill>
                    <a:srgbClr val="FFC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FFC000"/>
                  </a:solidFill>
                  <a:latin typeface="Roboto"/>
                  <a:ea typeface="Roboto"/>
                  <a:cs typeface="Roboto"/>
                  <a:sym typeface="Roboto"/>
                </a:rPr>
                <a:t>się</a:t>
              </a:r>
              <a:r>
                <a:rPr lang="en-US" sz="2000" b="0" i="0" u="none" strike="noStrike" cap="none" dirty="0">
                  <a:solidFill>
                    <a:srgbClr val="FFC000"/>
                  </a:solidFill>
                  <a:latin typeface="Roboto"/>
                  <a:ea typeface="Roboto"/>
                  <a:cs typeface="Roboto"/>
                  <a:sym typeface="Roboto"/>
                </a:rPr>
                <a:t>  </a:t>
              </a:r>
              <a:endParaRPr dirty="0"/>
            </a:p>
            <a:p>
              <a:pPr marL="1085850" marR="0" lvl="1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Pts val="2000"/>
                <a:buFont typeface="Arial"/>
                <a:buChar char="•"/>
              </a:pPr>
              <a:r>
                <a:rPr lang="en-US" sz="2000" b="0" i="0" u="none" strike="noStrike" cap="none" dirty="0" err="1">
                  <a:solidFill>
                    <a:srgbClr val="FFC000"/>
                  </a:solidFill>
                  <a:latin typeface="Roboto"/>
                  <a:ea typeface="Roboto"/>
                  <a:cs typeface="Roboto"/>
                  <a:sym typeface="Roboto"/>
                </a:rPr>
                <a:t>postawy</a:t>
              </a:r>
              <a:r>
                <a:rPr lang="en-US" sz="2000" b="0" i="0" u="none" strike="noStrike" cap="none" dirty="0">
                  <a:solidFill>
                    <a:srgbClr val="FFC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FFC000"/>
                  </a:solidFill>
                  <a:latin typeface="Roboto"/>
                  <a:ea typeface="Roboto"/>
                  <a:cs typeface="Roboto"/>
                  <a:sym typeface="Roboto"/>
                </a:rPr>
                <a:t>kreatywnej</a:t>
              </a:r>
              <a:r>
                <a:rPr lang="en-US" sz="2000" b="0" i="0" u="none" strike="noStrike" cap="none" dirty="0">
                  <a:solidFill>
                    <a:srgbClr val="FFC000"/>
                  </a:solidFill>
                  <a:latin typeface="Roboto"/>
                  <a:ea typeface="Roboto"/>
                  <a:cs typeface="Roboto"/>
                  <a:sym typeface="Roboto"/>
                </a:rPr>
                <a:t>  </a:t>
              </a:r>
              <a:endParaRPr dirty="0"/>
            </a:p>
            <a:p>
              <a:pPr marL="1085850" marR="0" lvl="1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Pts val="2000"/>
                <a:buFont typeface="Arial"/>
                <a:buChar char="•"/>
              </a:pPr>
              <a:r>
                <a:rPr lang="en-US" sz="2000" b="0" i="0" u="none" strike="noStrike" cap="none" dirty="0" err="1">
                  <a:solidFill>
                    <a:srgbClr val="FFC000"/>
                  </a:solidFill>
                  <a:latin typeface="Roboto"/>
                  <a:ea typeface="Roboto"/>
                  <a:cs typeface="Roboto"/>
                  <a:sym typeface="Roboto"/>
                </a:rPr>
                <a:t>pracy</a:t>
              </a:r>
              <a:r>
                <a:rPr lang="en-US" sz="2000" b="0" i="0" u="none" strike="noStrike" cap="none" dirty="0">
                  <a:solidFill>
                    <a:srgbClr val="FFC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FFC000"/>
                  </a:solidFill>
                  <a:latin typeface="Roboto"/>
                  <a:ea typeface="Roboto"/>
                  <a:cs typeface="Roboto"/>
                  <a:sym typeface="Roboto"/>
                </a:rPr>
                <a:t>zespołowej</a:t>
              </a:r>
              <a:endParaRPr dirty="0"/>
            </a:p>
          </p:txBody>
        </p:sp>
        <p:sp>
          <p:nvSpPr>
            <p:cNvPr id="629" name="Google Shape;629;p89"/>
            <p:cNvSpPr txBox="1"/>
            <p:nvPr/>
          </p:nvSpPr>
          <p:spPr>
            <a:xfrm>
              <a:off x="10363200" y="3557588"/>
              <a:ext cx="7924800" cy="646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Roboto Condensed"/>
                <a:buNone/>
              </a:pPr>
              <a:r>
                <a:rPr lang="en-US" sz="3600" b="0" i="0" u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projekt</a:t>
              </a:r>
              <a:r>
                <a:rPr lang="en-US" sz="3600" b="0" i="0" u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3600" b="0" i="0" u="none" dirty="0" err="1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matematyczne</a:t>
              </a:r>
              <a:r>
                <a:rPr lang="en-US" sz="3600" b="0" i="0" u="none" dirty="0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3600" b="0" i="0" u="none" dirty="0" err="1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eksperymenty</a:t>
              </a:r>
              <a:endParaRPr dirty="0"/>
            </a:p>
          </p:txBody>
        </p:sp>
      </p:grpSp>
      <p:pic>
        <p:nvPicPr>
          <p:cNvPr id="630" name="Google Shape;630;p8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2700" y="2411412"/>
            <a:ext cx="9707562" cy="54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89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54483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nasze</a:t>
            </a:r>
            <a:b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wyposażenie</a:t>
            </a:r>
            <a:endParaRPr/>
          </a:p>
        </p:txBody>
      </p:sp>
    </p:spTree>
  </p:cSld>
  <p:clrMapOvr>
    <a:masterClrMapping/>
  </p:clrMapOvr>
  <p:transition advTm="74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6" name="Google Shape;636;p90"/>
          <p:cNvGrpSpPr/>
          <p:nvPr/>
        </p:nvGrpSpPr>
        <p:grpSpPr>
          <a:xfrm>
            <a:off x="9144000" y="2411412"/>
            <a:ext cx="9144000" cy="5461000"/>
            <a:chOff x="9144000" y="2411413"/>
            <a:chExt cx="9144000" cy="5461000"/>
          </a:xfrm>
        </p:grpSpPr>
        <p:sp>
          <p:nvSpPr>
            <p:cNvPr id="637" name="Google Shape;637;p90"/>
            <p:cNvSpPr txBox="1"/>
            <p:nvPr/>
          </p:nvSpPr>
          <p:spPr>
            <a:xfrm>
              <a:off x="9144000" y="2411413"/>
              <a:ext cx="9144000" cy="5461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38" name="Google Shape;638;p90"/>
            <p:cNvSpPr txBox="1"/>
            <p:nvPr/>
          </p:nvSpPr>
          <p:spPr>
            <a:xfrm>
              <a:off x="10363200" y="4397375"/>
              <a:ext cx="6400800" cy="14462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wyposażona w </a:t>
              </a:r>
              <a:r>
                <a:rPr lang="en-US" sz="2400" b="1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bogaty księgozbiór</a:t>
              </a: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, począwszy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od lektur,  przez encyklopedie i wydawnictwa specjalistyczne, aż po </a:t>
              </a:r>
              <a:r>
                <a:rPr lang="en-US" sz="2400" b="1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nowości wydawnicze </a:t>
              </a: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(powieści, kryminały).</a:t>
              </a:r>
              <a:endParaRPr/>
            </a:p>
          </p:txBody>
        </p:sp>
        <p:sp>
          <p:nvSpPr>
            <p:cNvPr id="639" name="Google Shape;639;p90"/>
            <p:cNvSpPr txBox="1"/>
            <p:nvPr/>
          </p:nvSpPr>
          <p:spPr>
            <a:xfrm>
              <a:off x="10363200" y="3557588"/>
              <a:ext cx="4800600" cy="646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600"/>
                <a:buFont typeface="Roboto Condensed"/>
                <a:buNone/>
              </a:pPr>
              <a:r>
                <a:rPr lang="en-US" sz="3600" b="0" i="0" u="none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biblioteka</a:t>
              </a:r>
              <a:endParaRPr/>
            </a:p>
          </p:txBody>
        </p:sp>
      </p:grpSp>
      <p:pic>
        <p:nvPicPr>
          <p:cNvPr id="640" name="Google Shape;640;p9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2700" y="2411412"/>
            <a:ext cx="9707562" cy="54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90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54483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nasze</a:t>
            </a:r>
            <a:b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wyposażenie</a:t>
            </a:r>
            <a:endParaRPr/>
          </a:p>
        </p:txBody>
      </p:sp>
    </p:spTree>
  </p:cSld>
  <p:clrMapOvr>
    <a:masterClrMapping/>
  </p:clrMapOvr>
  <p:transition advTm="631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72"/>
          <p:cNvSpPr txBox="1"/>
          <p:nvPr/>
        </p:nvSpPr>
        <p:spPr>
          <a:xfrm>
            <a:off x="0" y="0"/>
            <a:ext cx="17692688" cy="9952037"/>
          </a:xfrm>
          <a:prstGeom prst="rect">
            <a:avLst/>
          </a:prstGeom>
          <a:solidFill>
            <a:schemeClr val="dk1">
              <a:alpha val="2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4" name="Google Shape;274;p7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3026" b="13025"/>
          <a:stretch/>
        </p:blipFill>
        <p:spPr>
          <a:xfrm>
            <a:off x="0" y="0"/>
            <a:ext cx="18305461" cy="102965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5" name="Google Shape;275;p72"/>
          <p:cNvGrpSpPr/>
          <p:nvPr/>
        </p:nvGrpSpPr>
        <p:grpSpPr>
          <a:xfrm>
            <a:off x="11528425" y="-333375"/>
            <a:ext cx="6759575" cy="10629900"/>
            <a:chOff x="-34696" y="0"/>
            <a:chExt cx="6435495" cy="10277392"/>
          </a:xfrm>
        </p:grpSpPr>
        <p:sp>
          <p:nvSpPr>
            <p:cNvPr id="276" name="Google Shape;276;p72"/>
            <p:cNvSpPr txBox="1"/>
            <p:nvPr/>
          </p:nvSpPr>
          <p:spPr>
            <a:xfrm>
              <a:off x="-34696" y="0"/>
              <a:ext cx="6435495" cy="10277392"/>
            </a:xfrm>
            <a:prstGeom prst="rect">
              <a:avLst/>
            </a:prstGeom>
            <a:solidFill>
              <a:schemeClr val="accent1">
                <a:alpha val="74509"/>
              </a:schemeClr>
            </a:solidFill>
            <a:ln>
              <a:noFill/>
            </a:ln>
            <a:effectLst>
              <a:outerShdw blurRad="63500" dist="50800" dir="5400000">
                <a:srgbClr val="6A6A8A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Roboto"/>
                <a:buNone/>
              </a:pPr>
              <a:endParaRPr sz="28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Roboto"/>
                <a:buNone/>
              </a:pPr>
              <a:endParaRPr sz="28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Roboto"/>
                <a:buNone/>
              </a:pPr>
              <a:endParaRPr sz="28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Roboto"/>
                <a:buNone/>
              </a:pPr>
              <a:endParaRPr sz="28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Roboto"/>
                <a:buNone/>
              </a:pPr>
              <a:endParaRPr sz="28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Roboto"/>
                <a:buNone/>
              </a:pPr>
              <a:endParaRPr sz="28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Roboto"/>
                <a:buNone/>
              </a:pPr>
              <a:endParaRPr sz="28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Roboto"/>
                <a:buNone/>
              </a:pPr>
              <a:endParaRPr sz="28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Roboto"/>
                <a:buNone/>
              </a:pPr>
              <a:endParaRPr sz="28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Roboto"/>
                <a:buNone/>
              </a:pPr>
              <a:endParaRPr sz="28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Roboto"/>
                <a:buNone/>
              </a:pPr>
              <a:endParaRPr sz="28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Roboto"/>
                <a:buNone/>
              </a:pPr>
              <a:endParaRPr sz="28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Roboto"/>
                <a:buNone/>
              </a:pPr>
              <a:endParaRPr sz="28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Roboto"/>
                <a:buNone/>
              </a:pPr>
              <a:endParaRPr sz="28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Roboto"/>
                <a:buNone/>
              </a:pPr>
              <a:endParaRPr sz="28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F2F5"/>
                </a:buClr>
                <a:buSzPts val="2400"/>
                <a:buFont typeface="Roboto"/>
                <a:buNone/>
              </a:pPr>
              <a:r>
                <a:rPr lang="en-US" sz="2400" b="0" i="0" u="none">
                  <a:solidFill>
                    <a:srgbClr val="F2F2F5"/>
                  </a:solidFill>
                  <a:latin typeface="Roboto"/>
                  <a:ea typeface="Roboto"/>
                  <a:cs typeface="Roboto"/>
                  <a:sym typeface="Roboto"/>
                </a:rPr>
                <a:t>Dawna Wyższa Szkoła dla Dziewcząt 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F2F5"/>
                </a:buClr>
                <a:buSzPts val="2400"/>
                <a:buFont typeface="Roboto"/>
                <a:buNone/>
              </a:pPr>
              <a:r>
                <a:rPr lang="en-US" sz="2400" b="0" i="0" u="none">
                  <a:solidFill>
                    <a:srgbClr val="F2F2F5"/>
                  </a:solidFill>
                  <a:latin typeface="Roboto"/>
                  <a:ea typeface="Roboto"/>
                  <a:cs typeface="Roboto"/>
                  <a:sym typeface="Roboto"/>
                </a:rPr>
                <a:t>im. Cesarzowej Wiktorii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F2F5"/>
                </a:buClr>
                <a:buSzPts val="1600"/>
                <a:buFont typeface="Open Sans"/>
                <a:buNone/>
              </a:pPr>
              <a:r>
                <a:rPr lang="en-US" sz="1600" b="0" i="0" u="none">
                  <a:solidFill>
                    <a:srgbClr val="F2F2F5"/>
                  </a:solidFill>
                  <a:latin typeface="Open Sans"/>
                  <a:ea typeface="Open Sans"/>
                  <a:cs typeface="Open Sans"/>
                  <a:sym typeface="Open Sans"/>
                </a:rPr>
                <a:t>zdjęcie: 1909 r.</a:t>
              </a:r>
              <a:endParaRPr/>
            </a:p>
          </p:txBody>
        </p:sp>
        <p:grpSp>
          <p:nvGrpSpPr>
            <p:cNvPr id="277" name="Google Shape;277;p72"/>
            <p:cNvGrpSpPr/>
            <p:nvPr/>
          </p:nvGrpSpPr>
          <p:grpSpPr>
            <a:xfrm>
              <a:off x="767852" y="2032148"/>
              <a:ext cx="5480298" cy="3737374"/>
              <a:chOff x="6711452" y="4457570"/>
              <a:chExt cx="5480298" cy="3737374"/>
            </a:xfrm>
          </p:grpSpPr>
          <p:sp>
            <p:nvSpPr>
              <p:cNvPr id="278" name="Google Shape;278;p72"/>
              <p:cNvSpPr txBox="1"/>
              <p:nvPr/>
            </p:nvSpPr>
            <p:spPr>
              <a:xfrm>
                <a:off x="6862591" y="4589568"/>
                <a:ext cx="5329159" cy="313878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0800" dir="5400000">
                  <a:srgbClr val="6A6A8A"/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2"/>
                  </a:buClr>
                  <a:buSzPts val="6600"/>
                  <a:buFont typeface="Roboto"/>
                  <a:buNone/>
                </a:pPr>
                <a:r>
                  <a:rPr lang="en-US" sz="6600" b="1" i="0" u="none" dirty="0" err="1">
                    <a:solidFill>
                      <a:schemeClr val="lt2"/>
                    </a:solidFill>
                    <a:latin typeface="Roboto"/>
                    <a:ea typeface="Roboto"/>
                    <a:cs typeface="Roboto"/>
                    <a:sym typeface="Roboto"/>
                  </a:rPr>
                  <a:t>Nowoczesna</a:t>
                </a:r>
                <a:endParaRPr dirty="0"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2"/>
                  </a:buClr>
                  <a:buSzPts val="6600"/>
                  <a:buFont typeface="Roboto"/>
                  <a:buNone/>
                </a:pPr>
                <a:r>
                  <a:rPr lang="en-US" sz="6600" b="1" i="0" u="none" dirty="0" err="1">
                    <a:solidFill>
                      <a:schemeClr val="lt2"/>
                    </a:solidFill>
                    <a:latin typeface="Roboto"/>
                    <a:ea typeface="Roboto"/>
                    <a:cs typeface="Roboto"/>
                    <a:sym typeface="Roboto"/>
                  </a:rPr>
                  <a:t>szkoła</a:t>
                </a:r>
                <a:r>
                  <a:rPr lang="en-US" sz="6600" b="1" i="0" u="none" dirty="0">
                    <a:solidFill>
                      <a:schemeClr val="lt2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endParaRPr dirty="0"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2"/>
                  </a:buClr>
                  <a:buSzPts val="6600"/>
                  <a:buFont typeface="Roboto"/>
                  <a:buNone/>
                </a:pPr>
                <a:r>
                  <a:rPr lang="en-US" sz="6600" b="1" i="0" u="none" dirty="0">
                    <a:solidFill>
                      <a:schemeClr val="lt2"/>
                    </a:solidFill>
                    <a:latin typeface="Roboto"/>
                    <a:ea typeface="Roboto"/>
                    <a:cs typeface="Roboto"/>
                    <a:sym typeface="Roboto"/>
                  </a:rPr>
                  <a:t>z </a:t>
                </a:r>
                <a:r>
                  <a:rPr lang="en-US" sz="6600" b="1" i="0" u="none" dirty="0" err="1">
                    <a:solidFill>
                      <a:schemeClr val="lt2"/>
                    </a:solidFill>
                    <a:latin typeface="Roboto"/>
                    <a:ea typeface="Roboto"/>
                    <a:cs typeface="Roboto"/>
                    <a:sym typeface="Roboto"/>
                  </a:rPr>
                  <a:t>tradycją</a:t>
                </a:r>
                <a:endParaRPr dirty="0"/>
              </a:p>
            </p:txBody>
          </p:sp>
          <p:grpSp>
            <p:nvGrpSpPr>
              <p:cNvPr id="279" name="Google Shape;279;p72"/>
              <p:cNvGrpSpPr/>
              <p:nvPr/>
            </p:nvGrpSpPr>
            <p:grpSpPr>
              <a:xfrm>
                <a:off x="6711452" y="4457570"/>
                <a:ext cx="686170" cy="686081"/>
                <a:chOff x="6324102" y="4114669"/>
                <a:chExt cx="686170" cy="686081"/>
              </a:xfrm>
            </p:grpSpPr>
            <p:cxnSp>
              <p:nvCxnSpPr>
                <p:cNvPr id="280" name="Google Shape;280;p72"/>
                <p:cNvCxnSpPr/>
                <p:nvPr/>
              </p:nvCxnSpPr>
              <p:spPr>
                <a:xfrm rot="10800000">
                  <a:off x="6324102" y="4114669"/>
                  <a:ext cx="0" cy="686081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</p:cxnSp>
            <p:cxnSp>
              <p:nvCxnSpPr>
                <p:cNvPr id="281" name="Google Shape;281;p72"/>
                <p:cNvCxnSpPr/>
                <p:nvPr/>
              </p:nvCxnSpPr>
              <p:spPr>
                <a:xfrm>
                  <a:off x="6324102" y="4114669"/>
                  <a:ext cx="686170" cy="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82" name="Google Shape;282;p72"/>
              <p:cNvGrpSpPr/>
              <p:nvPr/>
            </p:nvGrpSpPr>
            <p:grpSpPr>
              <a:xfrm rot="10800000">
                <a:off x="11278871" y="7502724"/>
                <a:ext cx="686170" cy="692220"/>
                <a:chOff x="5935609" y="1749155"/>
                <a:chExt cx="686170" cy="692220"/>
              </a:xfrm>
            </p:grpSpPr>
            <p:cxnSp>
              <p:nvCxnSpPr>
                <p:cNvPr id="283" name="Google Shape;283;p72"/>
                <p:cNvCxnSpPr/>
                <p:nvPr/>
              </p:nvCxnSpPr>
              <p:spPr>
                <a:xfrm rot="10800000">
                  <a:off x="5935609" y="1755294"/>
                  <a:ext cx="0" cy="686081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</p:cxnSp>
            <p:cxnSp>
              <p:nvCxnSpPr>
                <p:cNvPr id="284" name="Google Shape;284;p72"/>
                <p:cNvCxnSpPr/>
                <p:nvPr/>
              </p:nvCxnSpPr>
              <p:spPr>
                <a:xfrm>
                  <a:off x="5935609" y="1749155"/>
                  <a:ext cx="686170" cy="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285" name="Google Shape;285;p72"/>
            <p:cNvSpPr txBox="1"/>
            <p:nvPr/>
          </p:nvSpPr>
          <p:spPr>
            <a:xfrm>
              <a:off x="768350" y="4284405"/>
              <a:ext cx="48641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Roboto"/>
                <a:buNone/>
              </a:pPr>
              <a:r>
                <a:rPr lang="en-US" sz="2800" b="1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/>
            </a:p>
          </p:txBody>
        </p:sp>
      </p:grpSp>
      <p:sp>
        <p:nvSpPr>
          <p:cNvPr id="286" name="Google Shape;286;p72"/>
          <p:cNvSpPr txBox="1"/>
          <p:nvPr/>
        </p:nvSpPr>
        <p:spPr>
          <a:xfrm>
            <a:off x="11972925" y="8716962"/>
            <a:ext cx="6172200" cy="938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</a:pPr>
            <a:endParaRPr sz="28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 advTm="6475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9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2700" y="2411412"/>
            <a:ext cx="9707562" cy="54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91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54483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uczymy</a:t>
            </a:r>
            <a:b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języków</a:t>
            </a:r>
            <a:endParaRPr/>
          </a:p>
        </p:txBody>
      </p:sp>
      <p:grpSp>
        <p:nvGrpSpPr>
          <p:cNvPr id="648" name="Google Shape;648;p91"/>
          <p:cNvGrpSpPr/>
          <p:nvPr/>
        </p:nvGrpSpPr>
        <p:grpSpPr>
          <a:xfrm>
            <a:off x="9525000" y="2411412"/>
            <a:ext cx="8763000" cy="5627686"/>
            <a:chOff x="9525000" y="2411413"/>
            <a:chExt cx="8763000" cy="5627087"/>
          </a:xfrm>
        </p:grpSpPr>
        <p:sp>
          <p:nvSpPr>
            <p:cNvPr id="649" name="Google Shape;649;p91"/>
            <p:cNvSpPr txBox="1"/>
            <p:nvPr/>
          </p:nvSpPr>
          <p:spPr>
            <a:xfrm>
              <a:off x="9525000" y="2411413"/>
              <a:ext cx="8763000" cy="5460418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50" name="Google Shape;650;p91"/>
            <p:cNvSpPr txBox="1"/>
            <p:nvPr/>
          </p:nvSpPr>
          <p:spPr>
            <a:xfrm>
              <a:off x="10363200" y="4397163"/>
              <a:ext cx="7696200" cy="36413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1028700" marR="0" lvl="1" indent="-3429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Char char="•"/>
              </a:pPr>
              <a:r>
                <a:rPr lang="en-US" sz="2000" b="0" i="0" u="none" strike="noStrike" cap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j.angielski</a:t>
              </a:r>
              <a:r>
                <a:rPr lang="en-US" sz="2000" b="0" i="0" u="none" strike="noStrike" cap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,</a:t>
              </a:r>
              <a:endParaRPr dirty="0"/>
            </a:p>
            <a:p>
              <a:pPr marL="1028700" marR="0" lvl="1" indent="-3429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Char char="•"/>
              </a:pPr>
              <a:r>
                <a:rPr lang="en-US" sz="2000" b="0" i="0" u="none" strike="noStrike" cap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j.niemiecki</a:t>
              </a:r>
              <a:r>
                <a:rPr lang="en-US" sz="2000" b="0" i="0" u="none" strike="noStrike" cap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, </a:t>
              </a:r>
              <a:endParaRPr dirty="0"/>
            </a:p>
            <a:p>
              <a:pPr marL="1028700" marR="0" lvl="1" indent="-3429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Char char="•"/>
              </a:pPr>
              <a:r>
                <a:rPr lang="en-US" sz="2000" b="0" i="0" u="none" strike="noStrike" cap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j.francuski</a:t>
              </a:r>
              <a:r>
                <a:rPr lang="en-US" sz="2000" b="0" i="0" u="none" strike="noStrike" cap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, </a:t>
              </a:r>
              <a:endParaRPr dirty="0"/>
            </a:p>
            <a:p>
              <a:pPr marL="1028700" marR="0" lvl="1" indent="-3429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Char char="•"/>
              </a:pPr>
              <a:r>
                <a:rPr lang="en-US" sz="2000" b="0" i="0" u="none" strike="noStrike" cap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j.rosyjski</a:t>
              </a:r>
              <a:r>
                <a:rPr lang="en-US" sz="2000" b="0" i="0" u="none" strike="noStrike" cap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.</a:t>
              </a:r>
              <a:endParaRPr dirty="0"/>
            </a:p>
            <a:p>
              <a:pPr marL="1028700" marR="0" lvl="1" indent="-3429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Roboto"/>
                <a:buNone/>
              </a:pPr>
              <a:endParaRPr sz="11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1028700" marR="0" lvl="1" indent="-3429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 strike="noStrike" cap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realizujemy</a:t>
              </a:r>
              <a:r>
                <a:rPr lang="en-US" sz="2000" b="0" i="0" u="none" strike="noStrike" cap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400" b="1" i="0" u="none" strike="noStrike" cap="none" dirty="0" err="1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rozszerzony</a:t>
              </a:r>
              <a:r>
                <a:rPr lang="en-US" sz="2400" b="1" i="0" u="none" strike="noStrike" cap="none" dirty="0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 program </a:t>
              </a:r>
              <a:r>
                <a:rPr lang="en-US" sz="2000" b="0" i="0" u="none" strike="noStrike" cap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z </a:t>
              </a:r>
              <a:r>
                <a:rPr lang="en-US" sz="2000" b="0" i="0" u="none" strike="noStrike" cap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zakresu</a:t>
              </a:r>
              <a:r>
                <a:rPr lang="en-US" sz="2000" b="0" i="0" u="none" strike="noStrike" cap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nauki</a:t>
              </a:r>
              <a:r>
                <a:rPr lang="en-US" sz="2000" b="0" i="0" u="none" strike="noStrike" cap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języków</a:t>
              </a:r>
              <a:r>
                <a:rPr lang="en-US" sz="2000" b="0" i="0" u="none" strike="noStrike" cap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: </a:t>
              </a:r>
              <a:r>
                <a:rPr lang="en-US" sz="2000" b="0" i="0" u="none" strike="noStrike" cap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angielskiego</a:t>
              </a:r>
              <a:r>
                <a:rPr lang="en-US" sz="2000" b="0" i="0" u="none" strike="noStrike" cap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i</a:t>
              </a:r>
              <a:r>
                <a:rPr lang="en-US" sz="2000" b="0" i="0" u="none" strike="noStrike" cap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strike="noStrike" cap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niemieckiego</a:t>
              </a:r>
              <a:r>
                <a:rPr lang="en-US" sz="2000" b="0" i="0" u="none" strike="noStrike" cap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.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51" name="Google Shape;651;p91"/>
            <p:cNvSpPr txBox="1"/>
            <p:nvPr/>
          </p:nvSpPr>
          <p:spPr>
            <a:xfrm>
              <a:off x="10363200" y="3557466"/>
              <a:ext cx="4800600" cy="6460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Roboto Condensed"/>
                <a:buNone/>
              </a:pPr>
              <a:r>
                <a:rPr lang="en-US" sz="3600" b="0" i="0" u="none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języki </a:t>
              </a:r>
              <a:r>
                <a:rPr lang="en-US" sz="3600" b="0" i="0" u="none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obce</a:t>
              </a:r>
              <a:endParaRPr/>
            </a:p>
          </p:txBody>
        </p:sp>
      </p:grpSp>
    </p:spTree>
  </p:cSld>
  <p:clrMapOvr>
    <a:masterClrMapping/>
  </p:clrMapOvr>
  <p:transition advTm="635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Google Shape;656;p92"/>
          <p:cNvGrpSpPr/>
          <p:nvPr/>
        </p:nvGrpSpPr>
        <p:grpSpPr>
          <a:xfrm>
            <a:off x="9144000" y="2411412"/>
            <a:ext cx="9144000" cy="5461000"/>
            <a:chOff x="9144000" y="2411413"/>
            <a:chExt cx="9144000" cy="5461000"/>
          </a:xfrm>
        </p:grpSpPr>
        <p:sp>
          <p:nvSpPr>
            <p:cNvPr id="657" name="Google Shape;657;p92"/>
            <p:cNvSpPr txBox="1"/>
            <p:nvPr/>
          </p:nvSpPr>
          <p:spPr>
            <a:xfrm>
              <a:off x="9144000" y="2411413"/>
              <a:ext cx="9144000" cy="5461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58" name="Google Shape;658;p92"/>
            <p:cNvSpPr txBox="1"/>
            <p:nvPr/>
          </p:nvSpPr>
          <p:spPr>
            <a:xfrm>
              <a:off x="10363200" y="4397374"/>
              <a:ext cx="6400800" cy="31790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aktywnie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400" b="1" i="0" u="none" dirty="0" err="1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współpracujemy</a:t>
              </a:r>
              <a:r>
                <a:rPr lang="en-US" sz="2400" b="1" i="0" u="none" dirty="0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 z </a:t>
              </a:r>
              <a:r>
                <a:rPr lang="en-US" sz="2400" b="1" i="0" u="none" dirty="0" err="1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wrocławskimi</a:t>
              </a:r>
              <a:r>
                <a:rPr lang="en-US" sz="2400" b="1" i="0" u="none" dirty="0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400" b="1" i="0" u="none" dirty="0" err="1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uczelniami</a:t>
              </a:r>
              <a:r>
                <a:rPr lang="en-US" sz="2400" b="1" i="0" u="none" dirty="0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wyższymi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, a w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szczególności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: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Uniwersytetem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Wrocławskim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,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Uniwersytetem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Przyrodniczym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,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wrocławskim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ZOO.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endParaRPr sz="2000" b="0" i="0" u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pl-PL" sz="20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f</a:t>
              </a:r>
              <a:r>
                <a:rPr lang="pl-PL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inalizujemy umow</a:t>
              </a:r>
              <a:r>
                <a:rPr lang="pl-PL" sz="20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ę o patronat </a:t>
              </a:r>
              <a:r>
                <a:rPr lang="pl-PL" sz="2400" b="1" i="0" u="none" dirty="0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Uniwersytetu Wrocławskiego</a:t>
              </a:r>
              <a:r>
                <a:rPr lang="pl-PL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,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pl-PL" sz="20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uczniowie LO nr I będą uczestniczyć w zajęciach prowadzonych przez wykładowców tej uczelni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. </a:t>
              </a:r>
              <a:endParaRPr dirty="0"/>
            </a:p>
          </p:txBody>
        </p:sp>
        <p:sp>
          <p:nvSpPr>
            <p:cNvPr id="659" name="Google Shape;659;p92"/>
            <p:cNvSpPr txBox="1"/>
            <p:nvPr/>
          </p:nvSpPr>
          <p:spPr>
            <a:xfrm>
              <a:off x="10363200" y="3557588"/>
              <a:ext cx="6915150" cy="646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Roboto Condensed"/>
                <a:buNone/>
              </a:pPr>
              <a:r>
                <a:rPr lang="en-US" sz="3600" b="0" i="0" u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współpraca</a:t>
              </a:r>
              <a:r>
                <a:rPr lang="en-US" sz="3600" b="0" i="0" u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z </a:t>
              </a:r>
              <a:r>
                <a:rPr lang="en-US" sz="3600" b="0" i="0" u="none" dirty="0" err="1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uczelniami</a:t>
              </a:r>
              <a:endParaRPr dirty="0"/>
            </a:p>
          </p:txBody>
        </p:sp>
      </p:grpSp>
      <p:pic>
        <p:nvPicPr>
          <p:cNvPr id="660" name="Google Shape;660;p9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2700" y="2411412"/>
            <a:ext cx="9707562" cy="54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92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54483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zajęcia</a:t>
            </a:r>
            <a:b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dodatkowe</a:t>
            </a:r>
            <a:endParaRPr/>
          </a:p>
        </p:txBody>
      </p:sp>
    </p:spTree>
  </p:cSld>
  <p:clrMapOvr>
    <a:masterClrMapping/>
  </p:clrMapOvr>
  <p:transition advTm="725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93"/>
          <p:cNvGrpSpPr/>
          <p:nvPr/>
        </p:nvGrpSpPr>
        <p:grpSpPr>
          <a:xfrm>
            <a:off x="9144000" y="2411412"/>
            <a:ext cx="9144000" cy="5461000"/>
            <a:chOff x="9144000" y="2411413"/>
            <a:chExt cx="9144000" cy="5461000"/>
          </a:xfrm>
        </p:grpSpPr>
        <p:sp>
          <p:nvSpPr>
            <p:cNvPr id="667" name="Google Shape;667;p93"/>
            <p:cNvSpPr txBox="1"/>
            <p:nvPr/>
          </p:nvSpPr>
          <p:spPr>
            <a:xfrm>
              <a:off x="9144000" y="2411413"/>
              <a:ext cx="9144000" cy="5461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68" name="Google Shape;668;p93"/>
            <p:cNvSpPr txBox="1"/>
            <p:nvPr/>
          </p:nvSpPr>
          <p:spPr>
            <a:xfrm>
              <a:off x="10363200" y="4397375"/>
              <a:ext cx="6400800" cy="8302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praktyczny </a:t>
              </a:r>
              <a:r>
                <a:rPr lang="en-US" sz="2400" b="1" i="0" u="none">
                  <a:solidFill>
                    <a:srgbClr val="FFC000"/>
                  </a:solidFill>
                  <a:latin typeface="Roboto"/>
                  <a:ea typeface="Roboto"/>
                  <a:cs typeface="Roboto"/>
                  <a:sym typeface="Roboto"/>
                </a:rPr>
                <a:t>kontakt uczniów z nowymi mediami</a:t>
              </a: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, kamerą, mikrofonem i światłem.</a:t>
              </a:r>
              <a:endParaRPr/>
            </a:p>
          </p:txBody>
        </p:sp>
        <p:sp>
          <p:nvSpPr>
            <p:cNvPr id="669" name="Google Shape;669;p93"/>
            <p:cNvSpPr txBox="1"/>
            <p:nvPr/>
          </p:nvSpPr>
          <p:spPr>
            <a:xfrm>
              <a:off x="10363200" y="3557588"/>
              <a:ext cx="4800600" cy="646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Roboto Condensed"/>
                <a:buNone/>
              </a:pPr>
              <a:r>
                <a:rPr lang="en-US" sz="3600" b="0" i="0" u="none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zajęcia </a:t>
              </a:r>
              <a:r>
                <a:rPr lang="en-US" sz="3600" b="0" i="0" u="none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medialne</a:t>
              </a:r>
              <a:endParaRPr/>
            </a:p>
          </p:txBody>
        </p:sp>
      </p:grpSp>
      <p:pic>
        <p:nvPicPr>
          <p:cNvPr id="670" name="Google Shape;670;p9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2700" y="2411412"/>
            <a:ext cx="9707562" cy="54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93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54483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zajęcia</a:t>
            </a:r>
            <a:b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dodatkowe</a:t>
            </a:r>
            <a:endParaRPr/>
          </a:p>
        </p:txBody>
      </p:sp>
    </p:spTree>
  </p:cSld>
  <p:clrMapOvr>
    <a:masterClrMapping/>
  </p:clrMapOvr>
  <p:transition advTm="620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6" name="Google Shape;676;p94"/>
          <p:cNvGrpSpPr/>
          <p:nvPr/>
        </p:nvGrpSpPr>
        <p:grpSpPr>
          <a:xfrm>
            <a:off x="9144000" y="2411412"/>
            <a:ext cx="9144000" cy="5461000"/>
            <a:chOff x="9144000" y="2411413"/>
            <a:chExt cx="9144000" cy="5461000"/>
          </a:xfrm>
        </p:grpSpPr>
        <p:sp>
          <p:nvSpPr>
            <p:cNvPr id="677" name="Google Shape;677;p94"/>
            <p:cNvSpPr txBox="1"/>
            <p:nvPr/>
          </p:nvSpPr>
          <p:spPr>
            <a:xfrm>
              <a:off x="9144000" y="2411413"/>
              <a:ext cx="9144000" cy="5461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Roboto"/>
                <a:buNone/>
              </a:pPr>
              <a:r>
                <a:rPr lang="en-US" sz="2800" b="0" i="0" u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aj</a:t>
              </a:r>
              <a:endParaRPr/>
            </a:p>
          </p:txBody>
        </p:sp>
        <p:sp>
          <p:nvSpPr>
            <p:cNvPr id="678" name="Google Shape;678;p94"/>
            <p:cNvSpPr txBox="1"/>
            <p:nvPr/>
          </p:nvSpPr>
          <p:spPr>
            <a:xfrm>
              <a:off x="10363200" y="3937000"/>
              <a:ext cx="6400800" cy="3641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Pts val="2400"/>
                <a:buFont typeface="Roboto"/>
                <a:buNone/>
              </a:pPr>
              <a:r>
                <a:rPr lang="en-US" sz="2400" b="1" i="0" u="none">
                  <a:solidFill>
                    <a:srgbClr val="FFC000"/>
                  </a:solidFill>
                  <a:latin typeface="Roboto"/>
                  <a:ea typeface="Roboto"/>
                  <a:cs typeface="Roboto"/>
                  <a:sym typeface="Roboto"/>
                </a:rPr>
                <a:t>zajęcia dodatkowe </a:t>
              </a: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z wychowania fizycznego (dziewcząt i chłopców), między innymi w zakresie takich dyscyplin jak: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endParaRPr sz="2000" b="0" i="0" u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1085850" marR="0" lvl="1" indent="-3429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Pts val="2000"/>
                <a:buFont typeface="Arial"/>
                <a:buChar char="•"/>
              </a:pPr>
              <a:r>
                <a:rPr lang="en-US" sz="2000" b="0" i="0" u="none" strike="noStrike" cap="none">
                  <a:solidFill>
                    <a:srgbClr val="FFC000"/>
                  </a:solidFill>
                  <a:latin typeface="Roboto"/>
                  <a:ea typeface="Roboto"/>
                  <a:cs typeface="Roboto"/>
                  <a:sym typeface="Roboto"/>
                </a:rPr>
                <a:t>koszykówka</a:t>
              </a:r>
              <a:endParaRPr/>
            </a:p>
            <a:p>
              <a:pPr marL="1085850" marR="0" lvl="1" indent="-3429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Pts val="2000"/>
                <a:buFont typeface="Arial"/>
                <a:buChar char="•"/>
              </a:pPr>
              <a:r>
                <a:rPr lang="en-US" sz="2000" b="0" i="0" u="none" strike="noStrike" cap="none">
                  <a:solidFill>
                    <a:srgbClr val="FFC000"/>
                  </a:solidFill>
                  <a:latin typeface="Roboto"/>
                  <a:ea typeface="Roboto"/>
                  <a:cs typeface="Roboto"/>
                  <a:sym typeface="Roboto"/>
                </a:rPr>
                <a:t>siatkówka</a:t>
              </a:r>
              <a:endParaRPr/>
            </a:p>
            <a:p>
              <a:pPr marL="1085850" marR="0" lvl="1" indent="-3429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Pts val="2000"/>
                <a:buFont typeface="Arial"/>
                <a:buChar char="•"/>
              </a:pPr>
              <a:r>
                <a:rPr lang="en-US" sz="2000" b="0" i="0" u="none" strike="noStrike" cap="none">
                  <a:solidFill>
                    <a:srgbClr val="FFC000"/>
                  </a:solidFill>
                  <a:latin typeface="Roboto"/>
                  <a:ea typeface="Roboto"/>
                  <a:cs typeface="Roboto"/>
                  <a:sym typeface="Roboto"/>
                </a:rPr>
                <a:t>piłka ręczna</a:t>
              </a:r>
              <a:endParaRPr/>
            </a:p>
            <a:p>
              <a:pPr marL="1085850" marR="0" lvl="1" indent="-3429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Pts val="2000"/>
                <a:buFont typeface="Arial"/>
                <a:buChar char="•"/>
              </a:pPr>
              <a:r>
                <a:rPr lang="en-US" sz="2000" b="0" i="0" u="none" strike="noStrike" cap="none">
                  <a:solidFill>
                    <a:srgbClr val="FFC000"/>
                  </a:solidFill>
                  <a:latin typeface="Roboto"/>
                  <a:ea typeface="Roboto"/>
                  <a:cs typeface="Roboto"/>
                  <a:sym typeface="Roboto"/>
                </a:rPr>
                <a:t>piłka nożna</a:t>
              </a:r>
              <a:endParaRPr/>
            </a:p>
            <a:p>
              <a:pPr marL="1085850" marR="0" lvl="1" indent="-3429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Pts val="2000"/>
                <a:buFont typeface="Arial"/>
                <a:buChar char="•"/>
              </a:pPr>
              <a:r>
                <a:rPr lang="en-US" sz="2000" b="0" i="0" u="none" strike="noStrike" cap="none">
                  <a:solidFill>
                    <a:srgbClr val="FFC000"/>
                  </a:solidFill>
                  <a:latin typeface="Roboto"/>
                  <a:ea typeface="Roboto"/>
                  <a:cs typeface="Roboto"/>
                  <a:sym typeface="Roboto"/>
                </a:rPr>
                <a:t>tenis stołowy</a:t>
              </a:r>
              <a:endParaRPr/>
            </a:p>
          </p:txBody>
        </p:sp>
        <p:sp>
          <p:nvSpPr>
            <p:cNvPr id="679" name="Google Shape;679;p94"/>
            <p:cNvSpPr txBox="1"/>
            <p:nvPr/>
          </p:nvSpPr>
          <p:spPr>
            <a:xfrm>
              <a:off x="10363200" y="2998788"/>
              <a:ext cx="4800600" cy="6445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Roboto Condensed"/>
                <a:buNone/>
              </a:pPr>
              <a:r>
                <a:rPr lang="en-US" sz="3600" b="0" i="0" u="none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pozalekcyjny </a:t>
              </a:r>
              <a:r>
                <a:rPr lang="en-US" sz="3600" b="0" i="0" u="none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SKS</a:t>
              </a:r>
              <a:endParaRPr/>
            </a:p>
          </p:txBody>
        </p:sp>
      </p:grpSp>
      <p:pic>
        <p:nvPicPr>
          <p:cNvPr id="680" name="Google Shape;680;p9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2700" y="2411412"/>
            <a:ext cx="9707562" cy="54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94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54483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zajęcia</a:t>
            </a:r>
            <a:b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dodatkowe</a:t>
            </a:r>
            <a:endParaRPr/>
          </a:p>
        </p:txBody>
      </p:sp>
    </p:spTree>
  </p:cSld>
  <p:clrMapOvr>
    <a:masterClrMapping/>
  </p:clrMapOvr>
  <p:transition advTm="640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" name="Google Shape;686;p95"/>
          <p:cNvGrpSpPr/>
          <p:nvPr/>
        </p:nvGrpSpPr>
        <p:grpSpPr>
          <a:xfrm>
            <a:off x="9144000" y="2400300"/>
            <a:ext cx="9144000" cy="5486400"/>
            <a:chOff x="9144000" y="2400300"/>
            <a:chExt cx="9144000" cy="5486400"/>
          </a:xfrm>
        </p:grpSpPr>
        <p:sp>
          <p:nvSpPr>
            <p:cNvPr id="687" name="Google Shape;687;p95"/>
            <p:cNvSpPr txBox="1"/>
            <p:nvPr/>
          </p:nvSpPr>
          <p:spPr>
            <a:xfrm>
              <a:off x="9144000" y="2400300"/>
              <a:ext cx="9144000" cy="5486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88" name="Google Shape;688;p95"/>
            <p:cNvSpPr txBox="1"/>
            <p:nvPr/>
          </p:nvSpPr>
          <p:spPr>
            <a:xfrm>
              <a:off x="10363200" y="4397375"/>
              <a:ext cx="6400800" cy="16922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korzystamy z dofinansowania Urzędu Miasta Wrocławia w ramach programu „Szkoła w Mieście”, dzięki czemu nasi uczniowie </a:t>
              </a:r>
              <a:r>
                <a:rPr lang="en-US" sz="2400" b="1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za darmo </a:t>
              </a: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mogą korzystać z bogatej oferty wrocławskich teatrów, kin, muzeów, Ogrodu Botanicznego, ZOO czy fundacji.</a:t>
              </a:r>
              <a:endParaRPr/>
            </a:p>
          </p:txBody>
        </p:sp>
        <p:sp>
          <p:nvSpPr>
            <p:cNvPr id="689" name="Google Shape;689;p95"/>
            <p:cNvSpPr txBox="1"/>
            <p:nvPr/>
          </p:nvSpPr>
          <p:spPr>
            <a:xfrm>
              <a:off x="10363200" y="3557588"/>
              <a:ext cx="4800600" cy="646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Roboto Condensed"/>
                <a:buNone/>
              </a:pPr>
              <a:r>
                <a:rPr lang="en-US" sz="3600" b="0" i="0" u="none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szkoła w </a:t>
              </a:r>
              <a:r>
                <a:rPr lang="en-US" sz="3600" b="0" i="0" u="none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mieście</a:t>
              </a:r>
              <a:endParaRPr/>
            </a:p>
          </p:txBody>
        </p:sp>
      </p:grpSp>
      <p:sp>
        <p:nvSpPr>
          <p:cNvPr id="690" name="Google Shape;690;p95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54483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zajęcia</a:t>
            </a:r>
            <a:b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dodatkowe</a:t>
            </a:r>
            <a:endParaRPr/>
          </a:p>
        </p:txBody>
      </p:sp>
      <p:pic>
        <p:nvPicPr>
          <p:cNvPr id="691" name="Google Shape;691;p9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3125" r="3125"/>
          <a:stretch/>
        </p:blipFill>
        <p:spPr>
          <a:xfrm>
            <a:off x="0" y="24003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70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" name="Google Shape;696;p96"/>
          <p:cNvGrpSpPr/>
          <p:nvPr/>
        </p:nvGrpSpPr>
        <p:grpSpPr>
          <a:xfrm>
            <a:off x="9144000" y="2400300"/>
            <a:ext cx="9144000" cy="5486400"/>
            <a:chOff x="9144000" y="2400300"/>
            <a:chExt cx="9144000" cy="5486400"/>
          </a:xfrm>
        </p:grpSpPr>
        <p:sp>
          <p:nvSpPr>
            <p:cNvPr id="697" name="Google Shape;697;p96"/>
            <p:cNvSpPr txBox="1"/>
            <p:nvPr/>
          </p:nvSpPr>
          <p:spPr>
            <a:xfrm>
              <a:off x="9144000" y="2400300"/>
              <a:ext cx="9144000" cy="5486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98" name="Google Shape;698;p96"/>
            <p:cNvSpPr txBox="1"/>
            <p:nvPr/>
          </p:nvSpPr>
          <p:spPr>
            <a:xfrm>
              <a:off x="10333038" y="3619500"/>
              <a:ext cx="7086600" cy="3908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współpracujemy z </a:t>
              </a:r>
              <a:r>
                <a:rPr lang="en-US" sz="2400" b="1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Wrocławskim Hospicjum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400"/>
                <a:buFont typeface="Roboto"/>
                <a:buNone/>
              </a:pPr>
              <a:r>
                <a:rPr lang="en-US" sz="2400" b="1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dla Dzieci</a:t>
              </a:r>
              <a:r>
                <a:rPr lang="en-US" sz="2000" b="0" i="0" u="none">
                  <a:solidFill>
                    <a:schemeClr val="lt2"/>
                  </a:solidFill>
                  <a:latin typeface="Roboto"/>
                  <a:ea typeface="Roboto"/>
                  <a:cs typeface="Roboto"/>
                  <a:sym typeface="Roboto"/>
                </a:rPr>
                <a:t>,</a:t>
              </a:r>
              <a:endParaRPr sz="2400" b="0" i="0" u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endParaRPr sz="20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2"/>
                  </a:solidFill>
                  <a:latin typeface="Roboto"/>
                  <a:ea typeface="Roboto"/>
                  <a:cs typeface="Roboto"/>
                  <a:sym typeface="Roboto"/>
                </a:rPr>
                <a:t>jesteśmy organizatorem </a:t>
              </a:r>
              <a:r>
                <a:rPr lang="en-US" sz="2400" b="1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Integracyjnego Balu Wolontariatu</a:t>
              </a:r>
              <a:r>
                <a:rPr lang="en-US" sz="2000" b="0" i="0" u="none">
                  <a:solidFill>
                    <a:schemeClr val="lt2"/>
                  </a:solidFill>
                  <a:latin typeface="Roboto"/>
                  <a:ea typeface="Roboto"/>
                  <a:cs typeface="Roboto"/>
                  <a:sym typeface="Roboto"/>
                </a:rPr>
                <a:t>,</a:t>
              </a:r>
              <a:endParaRPr sz="2400" b="0" i="0" u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endParaRPr sz="2000" b="0" i="0" u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2"/>
                  </a:solidFill>
                  <a:latin typeface="Roboto"/>
                  <a:ea typeface="Roboto"/>
                  <a:cs typeface="Roboto"/>
                  <a:sym typeface="Roboto"/>
                </a:rPr>
                <a:t>nasi uczniowie uczestniczą w akcjach: </a:t>
              </a:r>
              <a:r>
                <a:rPr lang="en-US" sz="2400" b="1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Góra Grosza</a:t>
              </a:r>
              <a:r>
                <a:rPr lang="en-US" sz="2000" b="0" i="0" u="none">
                  <a:solidFill>
                    <a:schemeClr val="lt2"/>
                  </a:solidFill>
                  <a:latin typeface="Roboto"/>
                  <a:ea typeface="Roboto"/>
                  <a:cs typeface="Roboto"/>
                  <a:sym typeface="Roboto"/>
                </a:rPr>
                <a:t>,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endParaRPr sz="2000" b="0" i="0" u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wolontariusze z naszej szkoły współpracują z </a:t>
              </a:r>
              <a:r>
                <a:rPr lang="en-US" sz="2400" b="1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Domem Samotnej Matki</a:t>
              </a: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,</a:t>
              </a:r>
              <a:r>
                <a:rPr lang="en-US" sz="24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400" b="1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Przylądek Dobrej Nadziei</a:t>
              </a:r>
              <a:r>
                <a:rPr lang="en-US" sz="2000" b="0" i="0" u="none">
                  <a:solidFill>
                    <a:schemeClr val="lt2"/>
                  </a:solidFill>
                  <a:latin typeface="Roboto"/>
                  <a:ea typeface="Roboto"/>
                  <a:cs typeface="Roboto"/>
                  <a:sym typeface="Roboto"/>
                </a:rPr>
                <a:t>.</a:t>
              </a:r>
              <a:endParaRPr sz="2400" b="0" i="0" u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2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/>
            </a:p>
          </p:txBody>
        </p:sp>
        <p:sp>
          <p:nvSpPr>
            <p:cNvPr id="699" name="Google Shape;699;p96"/>
            <p:cNvSpPr txBox="1"/>
            <p:nvPr/>
          </p:nvSpPr>
          <p:spPr>
            <a:xfrm>
              <a:off x="10333038" y="2752725"/>
              <a:ext cx="4800600" cy="646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Roboto Condensed"/>
                <a:buNone/>
              </a:pPr>
              <a:r>
                <a:rPr lang="en-US" sz="3600" b="0" i="0" u="none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nasz </a:t>
              </a:r>
              <a:r>
                <a:rPr lang="en-US" sz="3600" b="0" i="0" u="none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wolontariat</a:t>
              </a:r>
              <a:endParaRPr/>
            </a:p>
          </p:txBody>
        </p:sp>
      </p:grpSp>
      <p:sp>
        <p:nvSpPr>
          <p:cNvPr id="700" name="Google Shape;700;p96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54483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zajęcia</a:t>
            </a:r>
            <a:b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dodatkowe</a:t>
            </a:r>
            <a:endParaRPr/>
          </a:p>
        </p:txBody>
      </p:sp>
      <p:pic>
        <p:nvPicPr>
          <p:cNvPr id="701" name="Google Shape;701;p9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6350" y="2400300"/>
            <a:ext cx="9750425" cy="5484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71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" name="Google Shape;706;p97"/>
          <p:cNvGrpSpPr/>
          <p:nvPr/>
        </p:nvGrpSpPr>
        <p:grpSpPr>
          <a:xfrm>
            <a:off x="9144000" y="2400300"/>
            <a:ext cx="9144000" cy="5486400"/>
            <a:chOff x="9144000" y="2400300"/>
            <a:chExt cx="9144000" cy="5486400"/>
          </a:xfrm>
        </p:grpSpPr>
        <p:sp>
          <p:nvSpPr>
            <p:cNvPr id="707" name="Google Shape;707;p97"/>
            <p:cNvSpPr txBox="1"/>
            <p:nvPr/>
          </p:nvSpPr>
          <p:spPr>
            <a:xfrm>
              <a:off x="9144000" y="2400300"/>
              <a:ext cx="9144000" cy="5486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08" name="Google Shape;708;p97"/>
            <p:cNvSpPr txBox="1"/>
            <p:nvPr/>
          </p:nvSpPr>
          <p:spPr>
            <a:xfrm>
              <a:off x="10472738" y="4257675"/>
              <a:ext cx="7086600" cy="2432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współpracujemy ze stowarzyszeniem  </a:t>
              </a:r>
              <a:r>
                <a:rPr lang="en-US" sz="2400" b="1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ODRA-NIEMEN</a:t>
              </a:r>
              <a:r>
                <a:rPr lang="en-US" sz="2000" b="0" i="0" u="none">
                  <a:solidFill>
                    <a:schemeClr val="lt2"/>
                  </a:solidFill>
                  <a:latin typeface="Roboto"/>
                  <a:ea typeface="Roboto"/>
                  <a:cs typeface="Roboto"/>
                  <a:sym typeface="Roboto"/>
                </a:rPr>
                <a:t>,</a:t>
              </a:r>
              <a:endParaRPr sz="2400" b="0" i="0" u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2"/>
                  </a:solidFill>
                  <a:latin typeface="Roboto"/>
                  <a:ea typeface="Roboto"/>
                  <a:cs typeface="Roboto"/>
                  <a:sym typeface="Roboto"/>
                </a:rPr>
                <a:t>między innymi zbieramy relacje żyjących świadków historii, zasilamy Fundusz Pomocowy dla Kombatantów,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2"/>
                  </a:solidFill>
                  <a:latin typeface="Roboto"/>
                  <a:ea typeface="Roboto"/>
                  <a:cs typeface="Roboto"/>
                  <a:sym typeface="Roboto"/>
                </a:rPr>
                <a:t>np. poprzez </a:t>
              </a:r>
              <a:r>
                <a:rPr lang="en-US" sz="2400" b="1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paczki świąteczne dla kombatantów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2"/>
                  </a:solidFill>
                  <a:latin typeface="Roboto"/>
                  <a:ea typeface="Roboto"/>
                  <a:cs typeface="Roboto"/>
                  <a:sym typeface="Roboto"/>
                </a:rPr>
                <a:t>na Kresach.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endParaRPr sz="20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09" name="Google Shape;709;p97"/>
            <p:cNvSpPr txBox="1"/>
            <p:nvPr/>
          </p:nvSpPr>
          <p:spPr>
            <a:xfrm>
              <a:off x="10472738" y="3390900"/>
              <a:ext cx="4800600" cy="646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Roboto Condensed"/>
                <a:buNone/>
              </a:pPr>
              <a:r>
                <a:rPr lang="en-US" sz="3600" b="0" i="0" u="none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nasz </a:t>
              </a:r>
              <a:r>
                <a:rPr lang="en-US" sz="3600" b="0" i="0" u="none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wolontariat</a:t>
              </a:r>
              <a:endParaRPr/>
            </a:p>
          </p:txBody>
        </p:sp>
      </p:grpSp>
      <p:sp>
        <p:nvSpPr>
          <p:cNvPr id="710" name="Google Shape;710;p97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54483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zajęcia</a:t>
            </a:r>
            <a:b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dodatkowe</a:t>
            </a:r>
            <a:endParaRPr/>
          </a:p>
        </p:txBody>
      </p:sp>
      <p:pic>
        <p:nvPicPr>
          <p:cNvPr id="711" name="Google Shape;711;p9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6350" y="2400300"/>
            <a:ext cx="9750425" cy="5484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70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" name="Google Shape;716;p98"/>
          <p:cNvGrpSpPr/>
          <p:nvPr/>
        </p:nvGrpSpPr>
        <p:grpSpPr>
          <a:xfrm>
            <a:off x="9144000" y="2411412"/>
            <a:ext cx="9144000" cy="5461000"/>
            <a:chOff x="9144000" y="2411413"/>
            <a:chExt cx="9144000" cy="5461000"/>
          </a:xfrm>
        </p:grpSpPr>
        <p:sp>
          <p:nvSpPr>
            <p:cNvPr id="717" name="Google Shape;717;p98"/>
            <p:cNvSpPr txBox="1"/>
            <p:nvPr/>
          </p:nvSpPr>
          <p:spPr>
            <a:xfrm>
              <a:off x="9144000" y="2411413"/>
              <a:ext cx="9144000" cy="5461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18" name="Google Shape;718;p98"/>
            <p:cNvSpPr txBox="1"/>
            <p:nvPr/>
          </p:nvSpPr>
          <p:spPr>
            <a:xfrm>
              <a:off x="10363200" y="4397375"/>
              <a:ext cx="6400800" cy="400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jest też czas na rozrywkę. </a:t>
              </a:r>
              <a:endParaRPr/>
            </a:p>
          </p:txBody>
        </p:sp>
        <p:sp>
          <p:nvSpPr>
            <p:cNvPr id="719" name="Google Shape;719;p98"/>
            <p:cNvSpPr txBox="1"/>
            <p:nvPr/>
          </p:nvSpPr>
          <p:spPr>
            <a:xfrm>
              <a:off x="10363200" y="3557588"/>
              <a:ext cx="4800600" cy="646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Roboto Condensed"/>
                <a:buNone/>
              </a:pPr>
              <a:r>
                <a:rPr lang="en-US" sz="3600" b="0" i="0" u="none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w czasie </a:t>
              </a:r>
              <a:r>
                <a:rPr lang="en-US" sz="3600" b="0" i="0" u="none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przerwy</a:t>
              </a:r>
              <a:endParaRPr/>
            </a:p>
          </p:txBody>
        </p:sp>
      </p:grpSp>
      <p:sp>
        <p:nvSpPr>
          <p:cNvPr id="720" name="Google Shape;720;p98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54483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zajęcia</a:t>
            </a:r>
            <a:b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dodatkowe</a:t>
            </a:r>
            <a:endParaRPr/>
          </a:p>
        </p:txBody>
      </p:sp>
      <p:pic>
        <p:nvPicPr>
          <p:cNvPr id="721" name="Google Shape;721;p9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5875" y="2411412"/>
            <a:ext cx="9705975" cy="546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38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99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54483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zajęcia</a:t>
            </a:r>
            <a:b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dodatkowe</a:t>
            </a:r>
            <a:endParaRPr/>
          </a:p>
        </p:txBody>
      </p:sp>
      <p:pic>
        <p:nvPicPr>
          <p:cNvPr id="727" name="Google Shape;727;p9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2400300"/>
            <a:ext cx="8189912" cy="54594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8" name="Google Shape;728;p99"/>
          <p:cNvGrpSpPr/>
          <p:nvPr/>
        </p:nvGrpSpPr>
        <p:grpSpPr>
          <a:xfrm>
            <a:off x="8189912" y="2400300"/>
            <a:ext cx="10098088" cy="5459412"/>
            <a:chOff x="8763000" y="2400300"/>
            <a:chExt cx="9525000" cy="5459413"/>
          </a:xfrm>
        </p:grpSpPr>
        <p:sp>
          <p:nvSpPr>
            <p:cNvPr id="729" name="Google Shape;729;p99"/>
            <p:cNvSpPr txBox="1"/>
            <p:nvPr/>
          </p:nvSpPr>
          <p:spPr>
            <a:xfrm>
              <a:off x="8763000" y="2400300"/>
              <a:ext cx="9525000" cy="5459413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30" name="Google Shape;730;p99"/>
            <p:cNvSpPr txBox="1"/>
            <p:nvPr/>
          </p:nvSpPr>
          <p:spPr>
            <a:xfrm>
              <a:off x="10363200" y="4397375"/>
              <a:ext cx="6400800" cy="16922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o </a:t>
              </a:r>
              <a:r>
                <a:rPr lang="en-US" sz="2400" b="1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wszystkich aktywnościach</a:t>
              </a: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, wyjściach, wycieczkach szkolnych, imprezach szkolnych,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czy ciekawych spotkaniach lub zajęciach, w których biorą udział nasi uczniowie, dowiesz się z naszego fanpage.</a:t>
              </a:r>
              <a:endParaRPr/>
            </a:p>
          </p:txBody>
        </p:sp>
        <p:sp>
          <p:nvSpPr>
            <p:cNvPr id="731" name="Google Shape;731;p99"/>
            <p:cNvSpPr txBox="1"/>
            <p:nvPr/>
          </p:nvSpPr>
          <p:spPr>
            <a:xfrm>
              <a:off x="10363200" y="3557588"/>
              <a:ext cx="4800600" cy="646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Roboto Condensed"/>
                <a:buNone/>
              </a:pPr>
              <a:r>
                <a:rPr lang="en-US" sz="3600" b="0" i="0" u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nasz</a:t>
              </a:r>
              <a:r>
                <a:rPr lang="en-US" sz="3600" b="0" i="0" u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3600" b="0" i="0" u="none" dirty="0" err="1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funpage</a:t>
              </a:r>
              <a:endParaRPr dirty="0"/>
            </a:p>
          </p:txBody>
        </p:sp>
        <p:pic>
          <p:nvPicPr>
            <p:cNvPr id="732" name="Google Shape;732;p9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309350" y="6340475"/>
              <a:ext cx="490538" cy="4905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3" name="Google Shape;733;p99"/>
            <p:cNvSpPr txBox="1"/>
            <p:nvPr/>
          </p:nvSpPr>
          <p:spPr>
            <a:xfrm>
              <a:off x="11960225" y="6326188"/>
              <a:ext cx="3921125" cy="4619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facebook.com/</a:t>
              </a:r>
              <a:r>
                <a:rPr lang="en-US" sz="2400" b="1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liceumnr1</a:t>
              </a:r>
              <a:endParaRPr/>
            </a:p>
          </p:txBody>
        </p:sp>
      </p:grpSp>
    </p:spTree>
  </p:cSld>
  <p:clrMapOvr>
    <a:masterClrMapping/>
  </p:clrMapOvr>
  <p:transition advTm="73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8" name="Google Shape;738;p100"/>
          <p:cNvGrpSpPr/>
          <p:nvPr/>
        </p:nvGrpSpPr>
        <p:grpSpPr>
          <a:xfrm>
            <a:off x="9144000" y="2411412"/>
            <a:ext cx="9144000" cy="5461000"/>
            <a:chOff x="9144000" y="2411413"/>
            <a:chExt cx="9144000" cy="5461000"/>
          </a:xfrm>
        </p:grpSpPr>
        <p:sp>
          <p:nvSpPr>
            <p:cNvPr id="739" name="Google Shape;739;p100"/>
            <p:cNvSpPr txBox="1"/>
            <p:nvPr/>
          </p:nvSpPr>
          <p:spPr>
            <a:xfrm>
              <a:off x="9144000" y="2411413"/>
              <a:ext cx="9144000" cy="5461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40" name="Google Shape;740;p100"/>
            <p:cNvSpPr txBox="1"/>
            <p:nvPr/>
          </p:nvSpPr>
          <p:spPr>
            <a:xfrm>
              <a:off x="10363200" y="4397375"/>
              <a:ext cx="6400800" cy="181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teren szkoły jest ogrodzony, wydzielony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i </a:t>
              </a:r>
              <a:r>
                <a:rPr lang="en-US" sz="2400" b="1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monitorowany</a:t>
              </a:r>
              <a:r>
                <a:rPr lang="en-US" sz="24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,</a:t>
              </a:r>
              <a:endParaRPr sz="24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endParaRPr sz="2000" b="0" i="0" u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aktywnie współpracujemy z wrocławską </a:t>
              </a:r>
              <a:r>
                <a:rPr lang="en-US" sz="2400" b="1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Komendą Miejską Policji</a:t>
              </a: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oraz </a:t>
              </a:r>
              <a:r>
                <a:rPr lang="en-US" sz="2400" b="1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Strażą Miejską</a:t>
              </a:r>
              <a:r>
                <a:rPr lang="en-US" sz="2000" b="0" i="0" u="none">
                  <a:solidFill>
                    <a:schemeClr val="lt2"/>
                  </a:solidFill>
                  <a:latin typeface="Roboto"/>
                  <a:ea typeface="Roboto"/>
                  <a:cs typeface="Roboto"/>
                  <a:sym typeface="Roboto"/>
                </a:rPr>
                <a:t>. </a:t>
              </a:r>
              <a:endParaRPr/>
            </a:p>
          </p:txBody>
        </p:sp>
        <p:sp>
          <p:nvSpPr>
            <p:cNvPr id="741" name="Google Shape;741;p100"/>
            <p:cNvSpPr txBox="1"/>
            <p:nvPr/>
          </p:nvSpPr>
          <p:spPr>
            <a:xfrm>
              <a:off x="10363200" y="3557588"/>
              <a:ext cx="6096000" cy="646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Roboto Condensed"/>
                <a:buNone/>
              </a:pPr>
              <a:r>
                <a:rPr lang="en-US" sz="3600" b="0" i="0" u="none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dbamy o </a:t>
              </a:r>
              <a:r>
                <a:rPr lang="en-US" sz="3600" b="0" i="0" u="none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bezpieczeństwo</a:t>
              </a:r>
              <a:endParaRPr/>
            </a:p>
          </p:txBody>
        </p:sp>
      </p:grpSp>
      <p:sp>
        <p:nvSpPr>
          <p:cNvPr id="742" name="Google Shape;742;p100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54483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współpraca dla</a:t>
            </a:r>
            <a:b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bezpieczeństwa</a:t>
            </a:r>
            <a:endParaRPr/>
          </a:p>
        </p:txBody>
      </p:sp>
      <p:pic>
        <p:nvPicPr>
          <p:cNvPr id="743" name="Google Shape;743;p10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4287" y="2411412"/>
            <a:ext cx="9701212" cy="546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9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" y="0"/>
            <a:ext cx="18329275" cy="10310812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74"/>
          <p:cNvSpPr txBox="1"/>
          <p:nvPr/>
        </p:nvSpPr>
        <p:spPr>
          <a:xfrm>
            <a:off x="9144000" y="2400300"/>
            <a:ext cx="9194800" cy="5486400"/>
          </a:xfrm>
          <a:prstGeom prst="rect">
            <a:avLst/>
          </a:prstGeom>
          <a:solidFill>
            <a:schemeClr val="accent1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06" name="Google Shape;306;p74"/>
          <p:cNvGrpSpPr/>
          <p:nvPr/>
        </p:nvGrpSpPr>
        <p:grpSpPr>
          <a:xfrm>
            <a:off x="9858374" y="3895725"/>
            <a:ext cx="3875089" cy="3265487"/>
            <a:chOff x="10515599" y="4021908"/>
            <a:chExt cx="3875089" cy="3264064"/>
          </a:xfrm>
        </p:grpSpPr>
        <p:sp>
          <p:nvSpPr>
            <p:cNvPr id="307" name="Google Shape;307;p74"/>
            <p:cNvSpPr txBox="1"/>
            <p:nvPr/>
          </p:nvSpPr>
          <p:spPr>
            <a:xfrm>
              <a:off x="10515600" y="4021908"/>
              <a:ext cx="3517900" cy="6458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50800" dir="5400000">
                <a:srgbClr val="6A6A8A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Roboto Condensed"/>
                <a:buNone/>
              </a:pPr>
              <a:r>
                <a:rPr lang="en-US" sz="3600" b="0" i="0" u="none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adres</a:t>
              </a:r>
              <a:endParaRPr/>
            </a:p>
          </p:txBody>
        </p:sp>
        <p:sp>
          <p:nvSpPr>
            <p:cNvPr id="308" name="Google Shape;308;p74"/>
            <p:cNvSpPr txBox="1"/>
            <p:nvPr/>
          </p:nvSpPr>
          <p:spPr>
            <a:xfrm>
              <a:off x="10515599" y="5029531"/>
              <a:ext cx="3875089" cy="2256441"/>
            </a:xfrm>
            <a:prstGeom prst="rect">
              <a:avLst/>
            </a:prstGeom>
            <a:noFill/>
            <a:ln>
              <a:noFill/>
            </a:ln>
            <a:effectLst>
              <a:outerShdw blurRad="63500" dist="50800" dir="5400000">
                <a:srgbClr val="6A6A8A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1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Liceum</a:t>
              </a:r>
              <a:r>
                <a:rPr lang="en-US" sz="2000" b="1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1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Ogólnokształcące</a:t>
              </a:r>
              <a:r>
                <a:rPr lang="en-US" sz="2000" b="1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nr I</a:t>
              </a:r>
              <a:endParaRPr dirty="0"/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ul. Ks. J.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Poniatowskiego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9</a:t>
              </a:r>
              <a:endParaRPr dirty="0"/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WROCŁAW</a:t>
              </a:r>
              <a:endParaRPr dirty="0"/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boto"/>
                <a:buNone/>
              </a:pPr>
              <a:endParaRPr sz="1600" b="0" i="0" u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Roboto"/>
                <a:buNone/>
              </a:pPr>
              <a:r>
                <a:rPr lang="en-US" sz="16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GPS: </a:t>
              </a:r>
              <a:r>
                <a:rPr lang="en-US" sz="2000" b="1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51.120248, 17.04307</a:t>
              </a:r>
              <a:endParaRPr dirty="0"/>
            </a:p>
          </p:txBody>
        </p:sp>
        <p:cxnSp>
          <p:nvCxnSpPr>
            <p:cNvPr id="309" name="Google Shape;309;p74"/>
            <p:cNvCxnSpPr/>
            <p:nvPr/>
          </p:nvCxnSpPr>
          <p:spPr>
            <a:xfrm>
              <a:off x="10625138" y="4696302"/>
              <a:ext cx="762000" cy="0"/>
            </a:xfrm>
            <a:prstGeom prst="straightConnector1">
              <a:avLst/>
            </a:prstGeom>
            <a:noFill/>
            <a:ln w="25400" cap="sq" cmpd="sng">
              <a:solidFill>
                <a:schemeClr val="lt1"/>
              </a:solidFill>
              <a:prstDash val="solid"/>
              <a:bevel/>
              <a:headEnd type="none" w="med" len="med"/>
              <a:tailEnd type="none" w="med" len="med"/>
            </a:ln>
          </p:spPr>
        </p:cxnSp>
      </p:grpSp>
      <p:grpSp>
        <p:nvGrpSpPr>
          <p:cNvPr id="310" name="Google Shape;310;p74"/>
          <p:cNvGrpSpPr/>
          <p:nvPr/>
        </p:nvGrpSpPr>
        <p:grpSpPr>
          <a:xfrm>
            <a:off x="14116050" y="3794125"/>
            <a:ext cx="4162425" cy="3417887"/>
            <a:chOff x="12649199" y="3990565"/>
            <a:chExt cx="4163117" cy="3417041"/>
          </a:xfrm>
        </p:grpSpPr>
        <p:sp>
          <p:nvSpPr>
            <p:cNvPr id="311" name="Google Shape;311;p74"/>
            <p:cNvSpPr txBox="1"/>
            <p:nvPr/>
          </p:nvSpPr>
          <p:spPr>
            <a:xfrm>
              <a:off x="12649199" y="3990565"/>
              <a:ext cx="3658208" cy="645953"/>
            </a:xfrm>
            <a:prstGeom prst="rect">
              <a:avLst/>
            </a:prstGeom>
            <a:noFill/>
            <a:ln>
              <a:noFill/>
            </a:ln>
            <a:effectLst>
              <a:outerShdw blurRad="63500" dist="50800" dir="5400000">
                <a:srgbClr val="6A6A8A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Roboto Condensed"/>
                <a:buNone/>
              </a:pPr>
              <a:r>
                <a:rPr lang="en-US" sz="3600" b="0" i="0" u="none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komunikacja</a:t>
              </a:r>
              <a:endParaRPr/>
            </a:p>
          </p:txBody>
        </p:sp>
        <p:sp>
          <p:nvSpPr>
            <p:cNvPr id="312" name="Google Shape;312;p74"/>
            <p:cNvSpPr txBox="1"/>
            <p:nvPr/>
          </p:nvSpPr>
          <p:spPr>
            <a:xfrm>
              <a:off x="12649199" y="5093605"/>
              <a:ext cx="4163117" cy="23140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50800" dir="5400000">
                <a:srgbClr val="6A6A8A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Roboto"/>
                <a:buNone/>
              </a:pPr>
              <a:r>
                <a:rPr lang="en-US" sz="18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Tramwaje:  </a:t>
              </a:r>
              <a:r>
                <a:rPr lang="en-US" sz="2000" b="1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2, 6, 8, 9,10,11,17,20,23</a:t>
              </a:r>
              <a:endParaRPr sz="1800" b="1" i="0" u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"/>
                <a:buFont typeface="Roboto"/>
                <a:buNone/>
              </a:pPr>
              <a:endParaRPr sz="300" b="0" i="0" u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Roboto"/>
                <a:buNone/>
              </a:pPr>
              <a:r>
                <a:rPr lang="en-US" sz="18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Autobusy:  </a:t>
              </a:r>
              <a:r>
                <a:rPr lang="en-US" sz="2000" b="1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111, 128, 251, C</a:t>
              </a:r>
              <a:endParaRPr/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Roboto"/>
                <a:buNone/>
              </a:pPr>
              <a:r>
                <a:rPr lang="en-US" sz="18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PKP: </a:t>
              </a:r>
              <a:r>
                <a:rPr lang="en-US" sz="2000" b="1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Dworzec Nadodrze</a:t>
              </a:r>
              <a:endParaRPr/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"/>
                <a:buNone/>
              </a:pPr>
              <a:endParaRPr sz="1200" b="0" i="0" u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/</a:t>
              </a:r>
              <a:r>
                <a:rPr lang="en-US" sz="2400" b="1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liceumnr1</a:t>
              </a:r>
              <a:endParaRPr/>
            </a:p>
          </p:txBody>
        </p:sp>
        <p:cxnSp>
          <p:nvCxnSpPr>
            <p:cNvPr id="313" name="Google Shape;313;p74"/>
            <p:cNvCxnSpPr/>
            <p:nvPr/>
          </p:nvCxnSpPr>
          <p:spPr>
            <a:xfrm>
              <a:off x="12801624" y="4761899"/>
              <a:ext cx="762127" cy="0"/>
            </a:xfrm>
            <a:prstGeom prst="straightConnector1">
              <a:avLst/>
            </a:prstGeom>
            <a:noFill/>
            <a:ln w="25400" cap="sq" cmpd="sng">
              <a:solidFill>
                <a:schemeClr val="lt1"/>
              </a:solidFill>
              <a:prstDash val="solid"/>
              <a:bevel/>
              <a:headEnd type="none" w="med" len="med"/>
              <a:tailEnd type="none" w="med" len="med"/>
            </a:ln>
          </p:spPr>
        </p:cxnSp>
      </p:grpSp>
      <p:sp>
        <p:nvSpPr>
          <p:cNvPr id="314" name="Google Shape;314;p74"/>
          <p:cNvSpPr txBox="1">
            <a:spLocks noGrp="1"/>
          </p:cNvSpPr>
          <p:nvPr>
            <p:ph type="title"/>
          </p:nvPr>
        </p:nvSpPr>
        <p:spPr>
          <a:xfrm>
            <a:off x="10420350" y="2805112"/>
            <a:ext cx="6496050" cy="715962"/>
          </a:xfrm>
          <a:prstGeom prst="rect">
            <a:avLst/>
          </a:prstGeom>
          <a:noFill/>
          <a:ln>
            <a:noFill/>
          </a:ln>
          <a:effectLst>
            <a:outerShdw blurRad="63500" dist="50800" dir="5400000">
              <a:srgbClr val="6A6A8A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Roboto"/>
              <a:buNone/>
            </a:pPr>
            <a:r>
              <a:rPr lang="en-US" sz="4500" b="1" i="0" u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tutaj nas znajdziesz</a:t>
            </a:r>
            <a:endParaRPr/>
          </a:p>
        </p:txBody>
      </p:sp>
      <p:pic>
        <p:nvPicPr>
          <p:cNvPr id="315" name="Google Shape;315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58325" y="6743700"/>
            <a:ext cx="363538" cy="36353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dk2"/>
            </a:outerShdw>
          </a:effectLst>
        </p:spPr>
      </p:pic>
      <p:pic>
        <p:nvPicPr>
          <p:cNvPr id="316" name="Google Shape;316;p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6450" y="2805113"/>
            <a:ext cx="652463" cy="652462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dk2"/>
            </a:outerShdw>
          </a:effectLst>
        </p:spPr>
      </p:pic>
      <p:pic>
        <p:nvPicPr>
          <p:cNvPr id="317" name="Google Shape;317;p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79500" y="5024438"/>
            <a:ext cx="363538" cy="363537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dk2"/>
            </a:outerShdw>
          </a:effectLst>
        </p:spPr>
      </p:pic>
      <p:pic>
        <p:nvPicPr>
          <p:cNvPr id="318" name="Google Shape;318;p7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819188" y="5559425"/>
            <a:ext cx="287337" cy="28733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dk2"/>
            </a:outerShdw>
          </a:effectLst>
        </p:spPr>
      </p:pic>
      <p:pic>
        <p:nvPicPr>
          <p:cNvPr id="319" name="Google Shape;319;p7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350375" y="4943475"/>
            <a:ext cx="434975" cy="43656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dk2"/>
            </a:outerShdw>
          </a:effectLst>
        </p:spPr>
      </p:pic>
      <p:pic>
        <p:nvPicPr>
          <p:cNvPr id="320" name="Google Shape;320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779500" y="6743700"/>
            <a:ext cx="363538" cy="36353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dk2"/>
            </a:outerShdw>
          </a:effectLst>
        </p:spPr>
      </p:pic>
      <p:pic>
        <p:nvPicPr>
          <p:cNvPr id="321" name="Google Shape;321;p7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3793788" y="6003925"/>
            <a:ext cx="336550" cy="33655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dk2"/>
            </a:outerShdw>
          </a:effectLst>
        </p:spPr>
      </p:pic>
    </p:spTree>
  </p:cSld>
  <p:clrMapOvr>
    <a:masterClrMapping/>
  </p:clrMapOvr>
  <p:transition advTm="6444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8" name="Google Shape;748;p101"/>
          <p:cNvGrpSpPr/>
          <p:nvPr/>
        </p:nvGrpSpPr>
        <p:grpSpPr>
          <a:xfrm>
            <a:off x="9144000" y="2411412"/>
            <a:ext cx="9144000" cy="5461000"/>
            <a:chOff x="9144000" y="2411413"/>
            <a:chExt cx="9144000" cy="5461000"/>
          </a:xfrm>
        </p:grpSpPr>
        <p:sp>
          <p:nvSpPr>
            <p:cNvPr id="749" name="Google Shape;749;p101"/>
            <p:cNvSpPr txBox="1"/>
            <p:nvPr/>
          </p:nvSpPr>
          <p:spPr>
            <a:xfrm>
              <a:off x="9144000" y="2411413"/>
              <a:ext cx="9144000" cy="5461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50" name="Google Shape;750;p101"/>
            <p:cNvSpPr txBox="1"/>
            <p:nvPr/>
          </p:nvSpPr>
          <p:spPr>
            <a:xfrm>
              <a:off x="10363200" y="4397375"/>
              <a:ext cx="6400800" cy="2432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prowadzimy regularnie, praktycznie zajęcia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z udzielania </a:t>
              </a:r>
              <a:r>
                <a:rPr lang="en-US" sz="2400" b="1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Pierwszej Pomocy </a:t>
              </a: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(z udziałem doświadczonych ratowników medycznych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oraz praktycznych ćwiczeniach na fantomach),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endParaRPr sz="2000" b="0" i="0" u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jesteśmy organizatorem i mamy laureatów : </a:t>
              </a:r>
              <a:r>
                <a:rPr lang="en-US" sz="2400" b="1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Wrocławskiej Olimpiady Pierwszej Pomocy</a:t>
              </a:r>
              <a:r>
                <a:rPr lang="en-US" sz="2000" b="0" i="0" u="none">
                  <a:solidFill>
                    <a:schemeClr val="lt2"/>
                  </a:solidFill>
                  <a:latin typeface="Roboto"/>
                  <a:ea typeface="Roboto"/>
                  <a:cs typeface="Roboto"/>
                  <a:sym typeface="Roboto"/>
                </a:rPr>
                <a:t>.</a:t>
              </a:r>
              <a:r>
                <a:rPr lang="en-US" sz="2400" b="1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/>
            </a:p>
          </p:txBody>
        </p:sp>
        <p:sp>
          <p:nvSpPr>
            <p:cNvPr id="751" name="Google Shape;751;p101"/>
            <p:cNvSpPr txBox="1"/>
            <p:nvPr/>
          </p:nvSpPr>
          <p:spPr>
            <a:xfrm>
              <a:off x="10363200" y="3557588"/>
              <a:ext cx="6096000" cy="646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Roboto Condensed"/>
                <a:buNone/>
              </a:pPr>
              <a:r>
                <a:rPr lang="en-US" sz="3600" b="0" i="0" u="none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dbamy o </a:t>
              </a:r>
              <a:r>
                <a:rPr lang="en-US" sz="3600" b="0" i="0" u="none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bezpieczeństwo</a:t>
              </a:r>
              <a:endParaRPr/>
            </a:p>
          </p:txBody>
        </p:sp>
      </p:grpSp>
      <p:sp>
        <p:nvSpPr>
          <p:cNvPr id="752" name="Google Shape;752;p101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54483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współpraca dla</a:t>
            </a:r>
            <a:b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bezpieczeństwa</a:t>
            </a:r>
            <a:endParaRPr/>
          </a:p>
        </p:txBody>
      </p:sp>
      <p:pic>
        <p:nvPicPr>
          <p:cNvPr id="753" name="Google Shape;753;p10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4287" y="2413000"/>
            <a:ext cx="9701212" cy="545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70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8" name="Google Shape;758;p102"/>
          <p:cNvGrpSpPr/>
          <p:nvPr/>
        </p:nvGrpSpPr>
        <p:grpSpPr>
          <a:xfrm>
            <a:off x="9144000" y="2411412"/>
            <a:ext cx="9144000" cy="5461000"/>
            <a:chOff x="9144000" y="2411413"/>
            <a:chExt cx="9144000" cy="5461000"/>
          </a:xfrm>
        </p:grpSpPr>
        <p:sp>
          <p:nvSpPr>
            <p:cNvPr id="759" name="Google Shape;759;p102"/>
            <p:cNvSpPr txBox="1"/>
            <p:nvPr/>
          </p:nvSpPr>
          <p:spPr>
            <a:xfrm>
              <a:off x="9144000" y="2411413"/>
              <a:ext cx="9144000" cy="5461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60" name="Google Shape;760;p102"/>
            <p:cNvSpPr txBox="1"/>
            <p:nvPr/>
          </p:nvSpPr>
          <p:spPr>
            <a:xfrm>
              <a:off x="10363200" y="4397375"/>
              <a:ext cx="6781800" cy="2062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nasi uczniowie regularnie oddają krew,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endParaRPr sz="2000" b="0" i="0" u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byliśmy organizatorem finału </a:t>
              </a:r>
              <a:r>
                <a:rPr lang="en-US" sz="2400" b="1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Międzyszkolnego Konkursu</a:t>
              </a: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400" b="1" i="1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Krew – Komórki – Szpik to Życie!</a:t>
              </a: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, promującego ideę honorowanego krwiodawstwa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oraz transplantacji komórkowej.</a:t>
              </a:r>
              <a:endParaRPr/>
            </a:p>
          </p:txBody>
        </p:sp>
        <p:sp>
          <p:nvSpPr>
            <p:cNvPr id="761" name="Google Shape;761;p102"/>
            <p:cNvSpPr txBox="1"/>
            <p:nvPr/>
          </p:nvSpPr>
          <p:spPr>
            <a:xfrm>
              <a:off x="10363200" y="3557588"/>
              <a:ext cx="6096000" cy="646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Roboto Condensed"/>
                <a:buNone/>
              </a:pPr>
              <a:r>
                <a:rPr lang="en-US" sz="3600" b="0" i="0" u="none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wspieramy </a:t>
              </a:r>
              <a:r>
                <a:rPr lang="en-US" sz="3600" b="0" i="0" u="none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krwiodawstwo</a:t>
              </a:r>
              <a:endParaRPr/>
            </a:p>
          </p:txBody>
        </p:sp>
      </p:grpSp>
      <p:sp>
        <p:nvSpPr>
          <p:cNvPr id="762" name="Google Shape;762;p102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54483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współpraca dla</a:t>
            </a:r>
            <a:b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bezpieczeństwa</a:t>
            </a:r>
            <a:endParaRPr/>
          </a:p>
        </p:txBody>
      </p:sp>
      <p:pic>
        <p:nvPicPr>
          <p:cNvPr id="763" name="Google Shape;763;p10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4287" y="2416175"/>
            <a:ext cx="9701212" cy="545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92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" name="Google Shape;768;p103"/>
          <p:cNvGrpSpPr/>
          <p:nvPr/>
        </p:nvGrpSpPr>
        <p:grpSpPr>
          <a:xfrm>
            <a:off x="8991600" y="2411412"/>
            <a:ext cx="9296400" cy="5457825"/>
            <a:chOff x="8991600" y="2411413"/>
            <a:chExt cx="9296400" cy="5457825"/>
          </a:xfrm>
        </p:grpSpPr>
        <p:sp>
          <p:nvSpPr>
            <p:cNvPr id="769" name="Google Shape;769;p103"/>
            <p:cNvSpPr txBox="1"/>
            <p:nvPr/>
          </p:nvSpPr>
          <p:spPr>
            <a:xfrm>
              <a:off x="8991600" y="2411413"/>
              <a:ext cx="9296400" cy="5457825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70" name="Google Shape;770;p103"/>
            <p:cNvSpPr txBox="1"/>
            <p:nvPr/>
          </p:nvSpPr>
          <p:spPr>
            <a:xfrm>
              <a:off x="10363200" y="4397375"/>
              <a:ext cx="6400800" cy="13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do dyspozycji uczniów jest </a:t>
              </a:r>
              <a:r>
                <a:rPr lang="en-US" sz="2400" b="1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psycholog</a:t>
              </a: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i </a:t>
              </a:r>
              <a:r>
                <a:rPr lang="en-US" sz="2400" b="1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pedagog</a:t>
              </a: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, którzy udzielają natychmiastowej pomocy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w sytuacjach nagłych czy kryzysowych, do jakich może dojść w życiu każdego, młodego człowieka.</a:t>
              </a:r>
              <a:endParaRPr/>
            </a:p>
          </p:txBody>
        </p:sp>
        <p:sp>
          <p:nvSpPr>
            <p:cNvPr id="771" name="Google Shape;771;p103"/>
            <p:cNvSpPr txBox="1"/>
            <p:nvPr/>
          </p:nvSpPr>
          <p:spPr>
            <a:xfrm>
              <a:off x="10363200" y="3557588"/>
              <a:ext cx="7924800" cy="646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Roboto Condensed"/>
                <a:buNone/>
              </a:pPr>
              <a:r>
                <a:rPr lang="en-US" sz="3600" b="0" i="0" u="none" dirty="0" err="1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opieka</a:t>
              </a:r>
              <a:r>
                <a:rPr lang="en-US" sz="3600" b="0" i="0" u="none" dirty="0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3600" b="0" i="0" u="none" dirty="0" err="1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psychologiczno-pedagogiczna</a:t>
              </a:r>
              <a:endParaRPr dirty="0"/>
            </a:p>
          </p:txBody>
        </p:sp>
      </p:grpSp>
      <p:sp>
        <p:nvSpPr>
          <p:cNvPr id="772" name="Google Shape;772;p103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54483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współpraca dla</a:t>
            </a:r>
            <a:b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bezpieczeństwa</a:t>
            </a:r>
            <a:endParaRPr/>
          </a:p>
        </p:txBody>
      </p:sp>
      <p:pic>
        <p:nvPicPr>
          <p:cNvPr id="773" name="Google Shape;773;p10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4287" y="2413000"/>
            <a:ext cx="9701212" cy="545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70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104"/>
          <p:cNvGrpSpPr/>
          <p:nvPr/>
        </p:nvGrpSpPr>
        <p:grpSpPr>
          <a:xfrm>
            <a:off x="8991600" y="2411412"/>
            <a:ext cx="9296400" cy="5454650"/>
            <a:chOff x="8991600" y="2411413"/>
            <a:chExt cx="9296400" cy="5454650"/>
          </a:xfrm>
        </p:grpSpPr>
        <p:sp>
          <p:nvSpPr>
            <p:cNvPr id="779" name="Google Shape;779;p104"/>
            <p:cNvSpPr txBox="1"/>
            <p:nvPr/>
          </p:nvSpPr>
          <p:spPr>
            <a:xfrm>
              <a:off x="8991600" y="2411413"/>
              <a:ext cx="9296400" cy="545465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80" name="Google Shape;780;p104"/>
            <p:cNvSpPr txBox="1"/>
            <p:nvPr/>
          </p:nvSpPr>
          <p:spPr>
            <a:xfrm>
              <a:off x="10363200" y="4397375"/>
              <a:ext cx="6400800" cy="1076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do dyspozycji uczniów jest </a:t>
              </a:r>
              <a:r>
                <a:rPr lang="en-US" sz="2400" b="1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doradca zawodowy</a:t>
              </a: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, który udziela wsparcia w wyborze dalszej drogi zawodowej młodego człowieka.</a:t>
              </a:r>
              <a:endParaRPr/>
            </a:p>
          </p:txBody>
        </p:sp>
        <p:sp>
          <p:nvSpPr>
            <p:cNvPr id="781" name="Google Shape;781;p104"/>
            <p:cNvSpPr txBox="1"/>
            <p:nvPr/>
          </p:nvSpPr>
          <p:spPr>
            <a:xfrm>
              <a:off x="10363200" y="3557588"/>
              <a:ext cx="7239000" cy="646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Roboto Condensed"/>
                <a:buNone/>
              </a:pPr>
              <a:r>
                <a:rPr lang="en-US" sz="3600" b="0" i="0" u="none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doradztwo </a:t>
              </a:r>
              <a:r>
                <a:rPr lang="en-US" sz="3600" b="0" i="0" u="none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zawodowe</a:t>
              </a:r>
              <a:endParaRPr/>
            </a:p>
          </p:txBody>
        </p:sp>
      </p:grpSp>
      <p:sp>
        <p:nvSpPr>
          <p:cNvPr id="782" name="Google Shape;782;p104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54483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pomagamy wybrać</a:t>
            </a:r>
            <a:b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drogę zawodową</a:t>
            </a:r>
            <a:endParaRPr/>
          </a:p>
        </p:txBody>
      </p:sp>
      <p:pic>
        <p:nvPicPr>
          <p:cNvPr id="783" name="Google Shape;783;p10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4287" y="2414587"/>
            <a:ext cx="9701212" cy="545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3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05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54483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nasi uczniowie </a:t>
            </a:r>
            <a:b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w programach</a:t>
            </a:r>
            <a:endParaRPr/>
          </a:p>
        </p:txBody>
      </p:sp>
      <p:grpSp>
        <p:nvGrpSpPr>
          <p:cNvPr id="789" name="Google Shape;789;p105"/>
          <p:cNvGrpSpPr/>
          <p:nvPr/>
        </p:nvGrpSpPr>
        <p:grpSpPr>
          <a:xfrm>
            <a:off x="998537" y="2857500"/>
            <a:ext cx="3717925" cy="5949950"/>
            <a:chOff x="998538" y="2857500"/>
            <a:chExt cx="3717925" cy="5949950"/>
          </a:xfrm>
        </p:grpSpPr>
        <p:grpSp>
          <p:nvGrpSpPr>
            <p:cNvPr id="790" name="Google Shape;790;p105"/>
            <p:cNvGrpSpPr/>
            <p:nvPr/>
          </p:nvGrpSpPr>
          <p:grpSpPr>
            <a:xfrm>
              <a:off x="998538" y="5921375"/>
              <a:ext cx="3717925" cy="2886076"/>
              <a:chOff x="998030" y="5920740"/>
              <a:chExt cx="3718940" cy="2886849"/>
            </a:xfrm>
          </p:grpSpPr>
          <p:sp>
            <p:nvSpPr>
              <p:cNvPr id="791" name="Google Shape;791;p105"/>
              <p:cNvSpPr txBox="1"/>
              <p:nvPr/>
            </p:nvSpPr>
            <p:spPr>
              <a:xfrm>
                <a:off x="1201588" y="6560820"/>
                <a:ext cx="3311824" cy="22467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Roboto"/>
                  <a:buNone/>
                </a:pPr>
                <a:endParaRPr sz="2000" b="0" i="0" u="none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Roboto"/>
                  <a:buNone/>
                </a:pPr>
                <a:endParaRPr sz="2000" b="0" i="0" u="none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Roboto"/>
                  <a:buNone/>
                </a:pPr>
                <a:r>
                  <a:rPr lang="en-US" sz="2000" b="1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cykliczne pokazy </a:t>
                </a:r>
                <a:r>
                  <a:rPr lang="en-US" sz="2000" b="0" i="0" u="none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rPr>
                  <a:t>wyjątkowych filmów, poprzedzonych prelekcją poruszanej w filmie tematyki</a:t>
                </a:r>
                <a:endParaRPr/>
              </a:p>
            </p:txBody>
          </p:sp>
          <p:sp>
            <p:nvSpPr>
              <p:cNvPr id="792" name="Google Shape;792;p105"/>
              <p:cNvSpPr txBox="1"/>
              <p:nvPr/>
            </p:nvSpPr>
            <p:spPr>
              <a:xfrm>
                <a:off x="998030" y="5920740"/>
                <a:ext cx="3718940" cy="12004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600"/>
                  <a:buFont typeface="Roboto Condensed"/>
                  <a:buNone/>
                </a:pPr>
                <a:r>
                  <a:rPr lang="en-US" sz="3600" b="0" i="0" u="none">
                    <a:solidFill>
                      <a:schemeClr val="dk1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  <a:t>nowe horyzonty edukacji filmowej</a:t>
                </a:r>
                <a:endParaRPr/>
              </a:p>
            </p:txBody>
          </p:sp>
        </p:grpSp>
        <p:grpSp>
          <p:nvGrpSpPr>
            <p:cNvPr id="793" name="Google Shape;793;p105"/>
            <p:cNvGrpSpPr/>
            <p:nvPr/>
          </p:nvGrpSpPr>
          <p:grpSpPr>
            <a:xfrm>
              <a:off x="1485900" y="2857500"/>
              <a:ext cx="2743200" cy="2743200"/>
              <a:chOff x="1485900" y="2857500"/>
              <a:chExt cx="2743200" cy="2743200"/>
            </a:xfrm>
          </p:grpSpPr>
          <p:sp>
            <p:nvSpPr>
              <p:cNvPr id="794" name="Google Shape;794;p105"/>
              <p:cNvSpPr/>
              <p:nvPr/>
            </p:nvSpPr>
            <p:spPr>
              <a:xfrm>
                <a:off x="1485900" y="2857500"/>
                <a:ext cx="2743200" cy="27432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 b="0" i="0" u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pic>
            <p:nvPicPr>
              <p:cNvPr id="795" name="Google Shape;795;p10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609583" y="4079496"/>
                <a:ext cx="2495835" cy="29920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796" name="Google Shape;796;p105"/>
          <p:cNvGrpSpPr/>
          <p:nvPr/>
        </p:nvGrpSpPr>
        <p:grpSpPr>
          <a:xfrm>
            <a:off x="5189537" y="2857500"/>
            <a:ext cx="3717925" cy="5949950"/>
            <a:chOff x="5189538" y="2857500"/>
            <a:chExt cx="3717925" cy="5949950"/>
          </a:xfrm>
        </p:grpSpPr>
        <p:grpSp>
          <p:nvGrpSpPr>
            <p:cNvPr id="797" name="Google Shape;797;p105"/>
            <p:cNvGrpSpPr/>
            <p:nvPr/>
          </p:nvGrpSpPr>
          <p:grpSpPr>
            <a:xfrm>
              <a:off x="5189538" y="5921375"/>
              <a:ext cx="3717925" cy="2886076"/>
              <a:chOff x="5189030" y="5920740"/>
              <a:chExt cx="3718940" cy="2886849"/>
            </a:xfrm>
          </p:grpSpPr>
          <p:sp>
            <p:nvSpPr>
              <p:cNvPr id="798" name="Google Shape;798;p105"/>
              <p:cNvSpPr txBox="1"/>
              <p:nvPr/>
            </p:nvSpPr>
            <p:spPr>
              <a:xfrm>
                <a:off x="5392588" y="6560820"/>
                <a:ext cx="3311824" cy="22467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Roboto"/>
                  <a:buNone/>
                </a:pPr>
                <a:endParaRPr sz="2000" b="0" i="0" u="none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Roboto"/>
                  <a:buNone/>
                </a:pPr>
                <a:endParaRPr sz="2000" b="0" i="0" u="none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Roboto"/>
                  <a:buNone/>
                </a:pPr>
                <a:r>
                  <a:rPr lang="en-US" sz="2000" b="1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program Polskiego Instytutu Filmowego </a:t>
                </a:r>
                <a:r>
                  <a:rPr lang="en-US" sz="2000" b="0" i="0" u="none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rPr>
                  <a:t>przedstawiający ciekawe filmy dokumentalne </a:t>
                </a:r>
                <a:endParaRPr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000"/>
                  <a:buFont typeface="Roboto"/>
                  <a:buNone/>
                </a:pPr>
                <a:r>
                  <a:rPr lang="en-US" sz="2000" b="0" i="0" u="none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rPr>
                  <a:t>i fabularne</a:t>
                </a:r>
                <a:endParaRPr/>
              </a:p>
            </p:txBody>
          </p:sp>
          <p:sp>
            <p:nvSpPr>
              <p:cNvPr id="799" name="Google Shape;799;p105"/>
              <p:cNvSpPr txBox="1"/>
              <p:nvPr/>
            </p:nvSpPr>
            <p:spPr>
              <a:xfrm>
                <a:off x="5189030" y="5920740"/>
                <a:ext cx="3718940" cy="12004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600"/>
                  <a:buFont typeface="Roboto Condensed"/>
                  <a:buNone/>
                </a:pPr>
                <a:r>
                  <a:rPr lang="en-US" sz="3600" b="0" i="0" u="none">
                    <a:solidFill>
                      <a:schemeClr val="dk1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  <a:t>wędrujący </a:t>
                </a:r>
                <a:endParaRPr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600"/>
                  <a:buFont typeface="Roboto Condensed"/>
                  <a:buNone/>
                </a:pPr>
                <a:r>
                  <a:rPr lang="en-US" sz="3600" b="0" i="0" u="none">
                    <a:solidFill>
                      <a:schemeClr val="dk1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  <a:t>filmoznawca</a:t>
                </a:r>
                <a:endParaRPr/>
              </a:p>
            </p:txBody>
          </p:sp>
        </p:grpSp>
        <p:sp>
          <p:nvSpPr>
            <p:cNvPr id="800" name="Google Shape;800;p105"/>
            <p:cNvSpPr/>
            <p:nvPr/>
          </p:nvSpPr>
          <p:spPr>
            <a:xfrm>
              <a:off x="5676900" y="2857500"/>
              <a:ext cx="2743200" cy="2743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801" name="Google Shape;801;p10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794375" y="4108450"/>
              <a:ext cx="2463800" cy="2413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02" name="Google Shape;802;p105"/>
          <p:cNvGrpSpPr/>
          <p:nvPr/>
        </p:nvGrpSpPr>
        <p:grpSpPr>
          <a:xfrm>
            <a:off x="9380537" y="2857500"/>
            <a:ext cx="3717925" cy="5641975"/>
            <a:chOff x="9380538" y="2857500"/>
            <a:chExt cx="3717925" cy="5641975"/>
          </a:xfrm>
        </p:grpSpPr>
        <p:grpSp>
          <p:nvGrpSpPr>
            <p:cNvPr id="803" name="Google Shape;803;p105"/>
            <p:cNvGrpSpPr/>
            <p:nvPr/>
          </p:nvGrpSpPr>
          <p:grpSpPr>
            <a:xfrm>
              <a:off x="9380538" y="5921375"/>
              <a:ext cx="3717925" cy="2578100"/>
              <a:chOff x="9380030" y="5920740"/>
              <a:chExt cx="3718940" cy="2579803"/>
            </a:xfrm>
          </p:grpSpPr>
          <p:sp>
            <p:nvSpPr>
              <p:cNvPr id="804" name="Google Shape;804;p105"/>
              <p:cNvSpPr txBox="1"/>
              <p:nvPr/>
            </p:nvSpPr>
            <p:spPr>
              <a:xfrm>
                <a:off x="9583588" y="6560820"/>
                <a:ext cx="3311824" cy="19397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Roboto"/>
                  <a:buNone/>
                </a:pPr>
                <a:endParaRPr sz="2000" b="0" i="0" u="none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Roboto"/>
                  <a:buNone/>
                </a:pPr>
                <a:endParaRPr sz="2000" b="0" i="0" u="none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Roboto"/>
                  <a:buNone/>
                </a:pPr>
                <a:r>
                  <a:rPr lang="en-US" sz="2000" b="1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stała współpraca </a:t>
                </a:r>
                <a:endParaRPr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000"/>
                  <a:buFont typeface="Roboto"/>
                  <a:buNone/>
                </a:pPr>
                <a:r>
                  <a:rPr lang="en-US" sz="2000" b="0" i="0" u="none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rPr>
                  <a:t>z teatrem,  warsztaty, spotkania z aktorami </a:t>
                </a:r>
                <a:endParaRPr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000"/>
                  <a:buFont typeface="Roboto"/>
                  <a:buNone/>
                </a:pPr>
                <a:r>
                  <a:rPr lang="en-US" sz="2000" b="0" i="0" u="none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rPr>
                  <a:t>i reżyserami</a:t>
                </a:r>
                <a:endParaRPr/>
              </a:p>
            </p:txBody>
          </p:sp>
          <p:sp>
            <p:nvSpPr>
              <p:cNvPr id="805" name="Google Shape;805;p105"/>
              <p:cNvSpPr txBox="1"/>
              <p:nvPr/>
            </p:nvSpPr>
            <p:spPr>
              <a:xfrm>
                <a:off x="9380030" y="5920740"/>
                <a:ext cx="3718940" cy="12009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600"/>
                  <a:buFont typeface="Roboto Condensed"/>
                  <a:buNone/>
                </a:pPr>
                <a:r>
                  <a:rPr lang="en-US" sz="3600" b="0" i="0" u="none">
                    <a:solidFill>
                      <a:schemeClr val="dk1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  <a:t>wrocławski teatr</a:t>
                </a:r>
                <a:endParaRPr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600"/>
                  <a:buFont typeface="Roboto Condensed"/>
                  <a:buNone/>
                </a:pPr>
                <a:r>
                  <a:rPr lang="en-US" sz="3600" b="0" i="0" u="none">
                    <a:solidFill>
                      <a:schemeClr val="dk1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  <a:t>współczesny</a:t>
                </a:r>
                <a:endParaRPr/>
              </a:p>
            </p:txBody>
          </p:sp>
        </p:grpSp>
        <p:sp>
          <p:nvSpPr>
            <p:cNvPr id="806" name="Google Shape;806;p105"/>
            <p:cNvSpPr/>
            <p:nvPr/>
          </p:nvSpPr>
          <p:spPr>
            <a:xfrm>
              <a:off x="9867900" y="2857500"/>
              <a:ext cx="2743200" cy="2743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807" name="Google Shape;807;p10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955213" y="3671888"/>
              <a:ext cx="2568575" cy="11604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08" name="Google Shape;808;p105"/>
          <p:cNvGrpSpPr/>
          <p:nvPr/>
        </p:nvGrpSpPr>
        <p:grpSpPr>
          <a:xfrm>
            <a:off x="13571537" y="2857500"/>
            <a:ext cx="3717925" cy="7181850"/>
            <a:chOff x="13571538" y="2857500"/>
            <a:chExt cx="3717925" cy="7181850"/>
          </a:xfrm>
        </p:grpSpPr>
        <p:grpSp>
          <p:nvGrpSpPr>
            <p:cNvPr id="809" name="Google Shape;809;p105"/>
            <p:cNvGrpSpPr/>
            <p:nvPr/>
          </p:nvGrpSpPr>
          <p:grpSpPr>
            <a:xfrm>
              <a:off x="13571538" y="5921375"/>
              <a:ext cx="3717925" cy="4117975"/>
              <a:chOff x="13571030" y="5920740"/>
              <a:chExt cx="3718940" cy="4118889"/>
            </a:xfrm>
          </p:grpSpPr>
          <p:sp>
            <p:nvSpPr>
              <p:cNvPr id="810" name="Google Shape;810;p105"/>
              <p:cNvSpPr txBox="1"/>
              <p:nvPr/>
            </p:nvSpPr>
            <p:spPr>
              <a:xfrm>
                <a:off x="13774588" y="6560820"/>
                <a:ext cx="3311824" cy="34788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Roboto"/>
                  <a:buNone/>
                </a:pPr>
                <a:endParaRPr sz="2000" b="0" i="0" u="none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Roboto"/>
                  <a:buNone/>
                </a:pPr>
                <a:endParaRPr sz="2000" b="0" i="0" u="none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000"/>
                  <a:buFont typeface="Roboto"/>
                  <a:buNone/>
                </a:pPr>
                <a:r>
                  <a:rPr lang="en-US" sz="2000" b="0" i="0" u="none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rPr>
                  <a:t>jesteśmy </a:t>
                </a:r>
                <a:r>
                  <a:rPr lang="en-US" sz="2000" b="1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jedyną szkołą </a:t>
                </a:r>
                <a:endParaRPr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Roboto"/>
                  <a:buNone/>
                </a:pPr>
                <a:r>
                  <a:rPr lang="en-US" sz="2000" b="1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we Wrocławiu</a:t>
                </a:r>
                <a:r>
                  <a:rPr lang="en-US" sz="2000" b="0" i="0" u="none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rPr>
                  <a:t>, która uczestniczy w programie </a:t>
                </a:r>
                <a:r>
                  <a:rPr lang="en-US" sz="2000" b="1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Oxford University Press</a:t>
                </a:r>
                <a:r>
                  <a:rPr lang="en-US" sz="2000" b="0" i="0" u="none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rPr>
                  <a:t>, prowadzony </a:t>
                </a:r>
                <a:endParaRPr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000"/>
                  <a:buFont typeface="Roboto"/>
                  <a:buNone/>
                </a:pPr>
                <a:r>
                  <a:rPr lang="en-US" sz="2000" b="0" i="0" u="none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rPr>
                  <a:t>w j.angielskim, rozwijający </a:t>
                </a:r>
                <a:r>
                  <a:rPr lang="en-US" sz="2000" b="1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praktyczne umiejętności</a:t>
                </a:r>
                <a:r>
                  <a:rPr lang="en-US" sz="2000" b="0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en-US" sz="2000" b="0" i="0" u="none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rPr>
                  <a:t>władania językiem angielskim </a:t>
                </a:r>
                <a:endParaRPr/>
              </a:p>
            </p:txBody>
          </p:sp>
          <p:sp>
            <p:nvSpPr>
              <p:cNvPr id="811" name="Google Shape;811;p105"/>
              <p:cNvSpPr txBox="1"/>
              <p:nvPr/>
            </p:nvSpPr>
            <p:spPr>
              <a:xfrm>
                <a:off x="13571030" y="5920740"/>
                <a:ext cx="3718940" cy="6462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600"/>
                  <a:buFont typeface="Roboto Condensed"/>
                  <a:buNone/>
                </a:pPr>
                <a:r>
                  <a:rPr lang="en-US" sz="3600" b="0" i="0" u="none">
                    <a:solidFill>
                      <a:schemeClr val="dk1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  <a:t>read on!</a:t>
                </a:r>
                <a:endParaRPr/>
              </a:p>
            </p:txBody>
          </p:sp>
        </p:grpSp>
        <p:sp>
          <p:nvSpPr>
            <p:cNvPr id="812" name="Google Shape;812;p105"/>
            <p:cNvSpPr/>
            <p:nvPr/>
          </p:nvSpPr>
          <p:spPr>
            <a:xfrm>
              <a:off x="14058900" y="2857500"/>
              <a:ext cx="2743200" cy="2743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813" name="Google Shape;813;p10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4260513" y="3644900"/>
              <a:ext cx="2462212" cy="1168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advTm="7961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106"/>
          <p:cNvSpPr txBox="1"/>
          <p:nvPr/>
        </p:nvSpPr>
        <p:spPr>
          <a:xfrm>
            <a:off x="0" y="2400300"/>
            <a:ext cx="18288001" cy="548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9" name="Google Shape;819;p106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54483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nasza oferta</a:t>
            </a:r>
            <a:b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edukacyjna</a:t>
            </a:r>
            <a:endParaRPr/>
          </a:p>
        </p:txBody>
      </p:sp>
      <p:sp>
        <p:nvSpPr>
          <p:cNvPr id="820" name="Google Shape;820;p106"/>
          <p:cNvSpPr txBox="1"/>
          <p:nvPr/>
        </p:nvSpPr>
        <p:spPr>
          <a:xfrm>
            <a:off x="2516840" y="3270897"/>
            <a:ext cx="8767764" cy="2016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oboto"/>
              <a:buNone/>
            </a:pPr>
            <a:r>
              <a:rPr lang="en-US" sz="4800" b="1" i="0" u="none" dirty="0" err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oferta</a:t>
            </a:r>
            <a:r>
              <a:rPr lang="en-US" sz="4800" b="1" i="0" u="none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800" b="1" i="0" u="none" dirty="0" err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edukacyjna</a:t>
            </a:r>
            <a:r>
              <a:rPr lang="en-US" sz="4800" b="0" i="0" u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800" b="0" i="0" u="none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na</a:t>
            </a:r>
            <a:r>
              <a:rPr lang="en-US" sz="4800" b="0" i="0" u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800" b="0" i="0" u="none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rok</a:t>
            </a:r>
            <a:r>
              <a:rPr lang="en-US" sz="4800" b="0" i="0" u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800" b="0" i="0" u="none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szkolny</a:t>
            </a:r>
            <a:r>
              <a:rPr lang="en-US" sz="4800" b="0" i="0" u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20</a:t>
            </a:r>
            <a:r>
              <a:rPr lang="pl-PL" sz="4800" b="0" i="0" u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21</a:t>
            </a:r>
            <a:r>
              <a:rPr lang="en-US" sz="4800" b="0" i="0" u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/202</a:t>
            </a:r>
            <a:r>
              <a:rPr lang="pl-PL" sz="4800" b="0" i="0" u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 </a:t>
            </a:r>
            <a:r>
              <a:rPr lang="en-US" sz="4800" b="0" i="0" u="none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dla</a:t>
            </a:r>
            <a:r>
              <a:rPr lang="en-US" sz="4800" b="0" i="0" u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800" b="0" i="0" u="none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absolwentów</a:t>
            </a:r>
            <a:r>
              <a:rPr lang="en-US" sz="4800" b="0" i="0" u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800" b="0" i="0" u="none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szkół</a:t>
            </a:r>
            <a:r>
              <a:rPr lang="en-US" sz="4800" b="0" i="0" u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800" b="0" i="0" u="none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podstawowych</a:t>
            </a:r>
            <a:endParaRPr lang="pl-PL" sz="4800" b="0" i="0" u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oboto"/>
              <a:buNone/>
            </a:pPr>
            <a:r>
              <a:rPr lang="en-US" sz="4800" b="0" i="0" u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l-PL" sz="4800" b="0" i="0" u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					</a:t>
            </a:r>
            <a:r>
              <a:rPr lang="en-US" sz="4800" b="1" i="0" u="none" dirty="0" err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Zapraszamy</a:t>
            </a:r>
            <a:r>
              <a:rPr lang="en-US" sz="4800" b="1" i="0" u="none" dirty="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! </a:t>
            </a:r>
            <a:endParaRPr sz="4800" dirty="0"/>
          </a:p>
        </p:txBody>
      </p:sp>
      <p:grpSp>
        <p:nvGrpSpPr>
          <p:cNvPr id="821" name="Google Shape;821;p106"/>
          <p:cNvGrpSpPr/>
          <p:nvPr/>
        </p:nvGrpSpPr>
        <p:grpSpPr>
          <a:xfrm>
            <a:off x="1827218" y="3148301"/>
            <a:ext cx="9460593" cy="4134357"/>
            <a:chOff x="5146108" y="4457700"/>
            <a:chExt cx="9364466" cy="2899669"/>
          </a:xfrm>
        </p:grpSpPr>
        <p:grpSp>
          <p:nvGrpSpPr>
            <p:cNvPr id="823" name="Google Shape;823;p106"/>
            <p:cNvGrpSpPr/>
            <p:nvPr/>
          </p:nvGrpSpPr>
          <p:grpSpPr>
            <a:xfrm>
              <a:off x="5146108" y="4457700"/>
              <a:ext cx="685789" cy="685508"/>
              <a:chOff x="4758758" y="4114799"/>
              <a:chExt cx="685789" cy="685508"/>
            </a:xfrm>
          </p:grpSpPr>
          <p:cxnSp>
            <p:nvCxnSpPr>
              <p:cNvPr id="824" name="Google Shape;824;p106"/>
              <p:cNvCxnSpPr/>
              <p:nvPr/>
            </p:nvCxnSpPr>
            <p:spPr>
              <a:xfrm rot="10800000">
                <a:off x="4758758" y="4114799"/>
                <a:ext cx="0" cy="685508"/>
              </a:xfrm>
              <a:prstGeom prst="straightConnector1">
                <a:avLst/>
              </a:prstGeom>
              <a:noFill/>
              <a:ln w="38100" cap="sq" cmpd="sng">
                <a:solidFill>
                  <a:schemeClr val="accent1"/>
                </a:solidFill>
                <a:prstDash val="solid"/>
                <a:bevel/>
                <a:headEnd type="none" w="med" len="med"/>
                <a:tailEnd type="none" w="med" len="med"/>
              </a:ln>
            </p:spPr>
          </p:cxnSp>
          <p:cxnSp>
            <p:nvCxnSpPr>
              <p:cNvPr id="825" name="Google Shape;825;p106"/>
              <p:cNvCxnSpPr/>
              <p:nvPr/>
            </p:nvCxnSpPr>
            <p:spPr>
              <a:xfrm>
                <a:off x="4758758" y="4114799"/>
                <a:ext cx="685789" cy="0"/>
              </a:xfrm>
              <a:prstGeom prst="straightConnector1">
                <a:avLst/>
              </a:prstGeom>
              <a:noFill/>
              <a:ln w="38100" cap="sq" cmpd="sng">
                <a:solidFill>
                  <a:schemeClr val="accent1"/>
                </a:solidFill>
                <a:prstDash val="solid"/>
                <a:bevel/>
                <a:headEnd type="none" w="med" len="med"/>
                <a:tailEnd type="none" w="med" len="med"/>
              </a:ln>
            </p:spPr>
          </p:cxnSp>
        </p:grpSp>
        <p:grpSp>
          <p:nvGrpSpPr>
            <p:cNvPr id="826" name="Google Shape;826;p106"/>
            <p:cNvGrpSpPr/>
            <p:nvPr/>
          </p:nvGrpSpPr>
          <p:grpSpPr>
            <a:xfrm rot="10800000">
              <a:off x="13824785" y="6671861"/>
              <a:ext cx="685789" cy="685508"/>
              <a:chOff x="3390076" y="2586730"/>
              <a:chExt cx="685789" cy="685508"/>
            </a:xfrm>
          </p:grpSpPr>
          <p:cxnSp>
            <p:nvCxnSpPr>
              <p:cNvPr id="827" name="Google Shape;827;p106"/>
              <p:cNvCxnSpPr>
                <a:cxnSpLocks/>
              </p:cNvCxnSpPr>
              <p:nvPr/>
            </p:nvCxnSpPr>
            <p:spPr>
              <a:xfrm rot="10800000">
                <a:off x="3393250" y="2586730"/>
                <a:ext cx="0" cy="685508"/>
              </a:xfrm>
              <a:prstGeom prst="straightConnector1">
                <a:avLst/>
              </a:prstGeom>
              <a:noFill/>
              <a:ln w="38100" cap="sq" cmpd="sng">
                <a:solidFill>
                  <a:schemeClr val="accent1"/>
                </a:solidFill>
                <a:prstDash val="solid"/>
                <a:bevel/>
                <a:headEnd type="none" w="med" len="med"/>
                <a:tailEnd type="none" w="med" len="med"/>
              </a:ln>
            </p:spPr>
          </p:cxnSp>
          <p:cxnSp>
            <p:nvCxnSpPr>
              <p:cNvPr id="828" name="Google Shape;828;p106"/>
              <p:cNvCxnSpPr>
                <a:cxnSpLocks/>
              </p:cNvCxnSpPr>
              <p:nvPr/>
            </p:nvCxnSpPr>
            <p:spPr>
              <a:xfrm>
                <a:off x="3390076" y="2586731"/>
                <a:ext cx="685789" cy="0"/>
              </a:xfrm>
              <a:prstGeom prst="straightConnector1">
                <a:avLst/>
              </a:prstGeom>
              <a:noFill/>
              <a:ln w="38100" cap="sq" cmpd="sng">
                <a:solidFill>
                  <a:schemeClr val="accent1"/>
                </a:solidFill>
                <a:prstDash val="solid"/>
                <a:bevel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  <p:transition advTm="63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107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13373099" cy="2085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"/>
              <a:buNone/>
            </a:pPr>
            <a:r>
              <a:rPr lang="en-US" sz="5400" b="1" i="0" u="none" dirty="0" err="1">
                <a:solidFill>
                  <a:schemeClr val="dk1"/>
                </a:solidFill>
                <a:sym typeface="Roboto"/>
              </a:rPr>
              <a:t>oferta</a:t>
            </a:r>
            <a:r>
              <a:rPr lang="en-US" sz="5400" b="1" i="0" u="none" dirty="0">
                <a:solidFill>
                  <a:schemeClr val="dk1"/>
                </a:solidFill>
                <a:sym typeface="Roboto"/>
              </a:rPr>
              <a:t> </a:t>
            </a:r>
            <a:r>
              <a:rPr lang="en-US" sz="5400" b="1" i="0" u="none" dirty="0" err="1">
                <a:solidFill>
                  <a:schemeClr val="dk1"/>
                </a:solidFill>
                <a:sym typeface="Roboto"/>
              </a:rPr>
              <a:t>edukacyjna</a:t>
            </a:r>
            <a:r>
              <a:rPr lang="en-US" sz="5400" b="1" i="0" u="none" dirty="0">
                <a:solidFill>
                  <a:schemeClr val="dk1"/>
                </a:solidFill>
                <a:sym typeface="Roboto"/>
              </a:rPr>
              <a:t> </a:t>
            </a:r>
            <a:br>
              <a:rPr lang="en-US" sz="5400" b="1" i="0" u="none" dirty="0">
                <a:solidFill>
                  <a:schemeClr val="dk1"/>
                </a:solidFill>
                <a:sym typeface="Roboto"/>
              </a:rPr>
            </a:br>
            <a:r>
              <a:rPr lang="en-US" sz="5400" b="1" i="0" u="none" dirty="0" err="1">
                <a:solidFill>
                  <a:schemeClr val="accent1"/>
                </a:solidFill>
                <a:sym typeface="Roboto"/>
              </a:rPr>
              <a:t>na</a:t>
            </a:r>
            <a:r>
              <a:rPr lang="en-US" sz="5400" b="1" i="0" u="none" dirty="0">
                <a:solidFill>
                  <a:schemeClr val="accent1"/>
                </a:solidFill>
                <a:sym typeface="Roboto"/>
              </a:rPr>
              <a:t> </a:t>
            </a:r>
            <a:r>
              <a:rPr lang="en-US" sz="5400" b="1" i="0" u="none" dirty="0" err="1">
                <a:solidFill>
                  <a:schemeClr val="accent1"/>
                </a:solidFill>
                <a:sym typeface="Roboto"/>
              </a:rPr>
              <a:t>rok</a:t>
            </a:r>
            <a:r>
              <a:rPr lang="en-US" sz="5400" b="1" i="0" u="none" dirty="0">
                <a:solidFill>
                  <a:schemeClr val="accent1"/>
                </a:solidFill>
                <a:sym typeface="Roboto"/>
              </a:rPr>
              <a:t> </a:t>
            </a:r>
            <a:r>
              <a:rPr lang="en-US" sz="5400" b="1" i="0" u="none" dirty="0" err="1">
                <a:solidFill>
                  <a:schemeClr val="accent1"/>
                </a:solidFill>
                <a:sym typeface="Roboto"/>
              </a:rPr>
              <a:t>szkolny</a:t>
            </a:r>
            <a:r>
              <a:rPr lang="en-US" sz="5400" b="1" i="0" u="none" dirty="0">
                <a:solidFill>
                  <a:schemeClr val="accent1"/>
                </a:solidFill>
                <a:sym typeface="Roboto"/>
              </a:rPr>
              <a:t> 20</a:t>
            </a:r>
            <a:r>
              <a:rPr lang="pl-PL" sz="5400" b="1" i="0" u="none" dirty="0">
                <a:solidFill>
                  <a:schemeClr val="accent1"/>
                </a:solidFill>
                <a:sym typeface="Roboto"/>
              </a:rPr>
              <a:t>21</a:t>
            </a:r>
            <a:r>
              <a:rPr lang="en-US" sz="5400" b="1" i="0" u="none" dirty="0">
                <a:solidFill>
                  <a:schemeClr val="accent1"/>
                </a:solidFill>
                <a:sym typeface="Roboto"/>
              </a:rPr>
              <a:t>/20</a:t>
            </a:r>
            <a:r>
              <a:rPr lang="pl-PL" sz="5400" b="1" i="0" u="none" dirty="0">
                <a:solidFill>
                  <a:schemeClr val="accent1"/>
                </a:solidFill>
                <a:sym typeface="Roboto"/>
              </a:rPr>
              <a:t>22</a:t>
            </a:r>
            <a:endParaRPr sz="5400" dirty="0"/>
          </a:p>
        </p:txBody>
      </p:sp>
      <p:grpSp>
        <p:nvGrpSpPr>
          <p:cNvPr id="834" name="Google Shape;834;p107"/>
          <p:cNvGrpSpPr/>
          <p:nvPr/>
        </p:nvGrpSpPr>
        <p:grpSpPr>
          <a:xfrm>
            <a:off x="685800" y="3009900"/>
            <a:ext cx="7124700" cy="1600200"/>
            <a:chOff x="685800" y="3009900"/>
            <a:chExt cx="7124700" cy="1600200"/>
          </a:xfrm>
        </p:grpSpPr>
        <p:grpSp>
          <p:nvGrpSpPr>
            <p:cNvPr id="835" name="Google Shape;835;p107"/>
            <p:cNvGrpSpPr/>
            <p:nvPr/>
          </p:nvGrpSpPr>
          <p:grpSpPr>
            <a:xfrm>
              <a:off x="685800" y="3009900"/>
              <a:ext cx="7124700" cy="1600200"/>
              <a:chOff x="1714500" y="3057489"/>
              <a:chExt cx="7124700" cy="1600200"/>
            </a:xfrm>
          </p:grpSpPr>
          <p:grpSp>
            <p:nvGrpSpPr>
              <p:cNvPr id="836" name="Google Shape;836;p107"/>
              <p:cNvGrpSpPr/>
              <p:nvPr/>
            </p:nvGrpSpPr>
            <p:grpSpPr>
              <a:xfrm>
                <a:off x="3619500" y="3595979"/>
                <a:ext cx="5219700" cy="584775"/>
                <a:chOff x="3619500" y="3595979"/>
                <a:chExt cx="5219700" cy="584775"/>
              </a:xfrm>
            </p:grpSpPr>
            <p:sp>
              <p:nvSpPr>
                <p:cNvPr id="837" name="Google Shape;837;p107"/>
                <p:cNvSpPr txBox="1"/>
                <p:nvPr/>
              </p:nvSpPr>
              <p:spPr>
                <a:xfrm>
                  <a:off x="3619500" y="3699248"/>
                  <a:ext cx="5219700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2000"/>
                    <a:buFont typeface="Roboto"/>
                    <a:buNone/>
                  </a:pPr>
                  <a:r>
                    <a:rPr lang="en-US" sz="2000" b="0" i="0" u="none">
                      <a:solidFill>
                        <a:schemeClr val="dk2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.</a:t>
                  </a:r>
                  <a:endParaRPr/>
                </a:p>
              </p:txBody>
            </p:sp>
            <p:sp>
              <p:nvSpPr>
                <p:cNvPr id="838" name="Google Shape;838;p107"/>
                <p:cNvSpPr txBox="1"/>
                <p:nvPr/>
              </p:nvSpPr>
              <p:spPr>
                <a:xfrm>
                  <a:off x="3666958" y="3595979"/>
                  <a:ext cx="4800600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800"/>
                    <a:buFont typeface="Roboto"/>
                    <a:buNone/>
                  </a:pPr>
                  <a:r>
                    <a:rPr lang="en-US" sz="2800" b="0" i="0" u="none" dirty="0" err="1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nauka</a:t>
                  </a:r>
                  <a:r>
                    <a:rPr lang="en-US" sz="2800" b="0" i="0" u="none" dirty="0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 w </a:t>
                  </a:r>
                  <a:r>
                    <a:rPr lang="en-US" sz="2800" b="0" i="0" u="none" dirty="0" err="1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liceum</a:t>
                  </a:r>
                  <a:r>
                    <a:rPr lang="en-US" sz="2800" b="0" i="0" u="none" dirty="0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 </a:t>
                  </a:r>
                  <a:r>
                    <a:rPr lang="en-US" sz="3200" b="1" i="0" u="none" dirty="0" err="1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trwa</a:t>
                  </a:r>
                  <a:r>
                    <a:rPr lang="en-US" sz="3200" b="1" i="0" u="none" dirty="0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 4 </a:t>
                  </a:r>
                  <a:r>
                    <a:rPr lang="en-US" sz="3200" b="1" i="0" u="none" dirty="0" err="1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lata</a:t>
                  </a:r>
                  <a:endParaRPr dirty="0"/>
                </a:p>
              </p:txBody>
            </p:sp>
          </p:grpSp>
          <p:sp>
            <p:nvSpPr>
              <p:cNvPr id="839" name="Google Shape;839;p107"/>
              <p:cNvSpPr/>
              <p:nvPr/>
            </p:nvSpPr>
            <p:spPr>
              <a:xfrm>
                <a:off x="1714500" y="3057489"/>
                <a:ext cx="1600200" cy="16002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 b="0" i="0" u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pic>
          <p:nvPicPr>
            <p:cNvPr id="840" name="Google Shape;840;p10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04073" y="3292642"/>
              <a:ext cx="974558" cy="97455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41" name="Google Shape;841;p107"/>
          <p:cNvGrpSpPr/>
          <p:nvPr/>
        </p:nvGrpSpPr>
        <p:grpSpPr>
          <a:xfrm>
            <a:off x="685800" y="5530850"/>
            <a:ext cx="7137400" cy="1938337"/>
            <a:chOff x="685800" y="5530850"/>
            <a:chExt cx="7137400" cy="1938993"/>
          </a:xfrm>
        </p:grpSpPr>
        <p:grpSp>
          <p:nvGrpSpPr>
            <p:cNvPr id="842" name="Google Shape;842;p107"/>
            <p:cNvGrpSpPr/>
            <p:nvPr/>
          </p:nvGrpSpPr>
          <p:grpSpPr>
            <a:xfrm>
              <a:off x="2603500" y="5530851"/>
              <a:ext cx="5219700" cy="1938992"/>
              <a:chOff x="3619500" y="5572089"/>
              <a:chExt cx="5219700" cy="1938759"/>
            </a:xfrm>
          </p:grpSpPr>
          <p:sp>
            <p:nvSpPr>
              <p:cNvPr id="843" name="Google Shape;843;p107"/>
              <p:cNvSpPr txBox="1"/>
              <p:nvPr/>
            </p:nvSpPr>
            <p:spPr>
              <a:xfrm>
                <a:off x="3619500" y="6213848"/>
                <a:ext cx="5219700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 b="0" i="0" u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44" name="Google Shape;844;p107"/>
              <p:cNvSpPr txBox="1"/>
              <p:nvPr/>
            </p:nvSpPr>
            <p:spPr>
              <a:xfrm>
                <a:off x="3619500" y="5572089"/>
                <a:ext cx="5219700" cy="19387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Roboto"/>
                  <a:buNone/>
                </a:pPr>
                <a:r>
                  <a:rPr lang="en-US" sz="2800" b="0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nauka </a:t>
                </a:r>
                <a:r>
                  <a:rPr lang="en-US" sz="3200" b="1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kończy się egzaminem maturalnym</a:t>
                </a:r>
                <a:r>
                  <a:rPr lang="en-US" sz="2800" b="0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,</a:t>
                </a:r>
                <a:br>
                  <a:rPr lang="en-US" sz="2800" b="0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</a:br>
                <a:r>
                  <a:rPr lang="en-US" sz="2800" b="0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uprawniającym do nauki 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Roboto"/>
                  <a:buNone/>
                </a:pPr>
                <a:r>
                  <a:rPr lang="en-US" sz="2800" b="0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na uczelni wyższej</a:t>
                </a:r>
                <a:endParaRPr/>
              </a:p>
            </p:txBody>
          </p:sp>
        </p:grpSp>
        <p:sp>
          <p:nvSpPr>
            <p:cNvPr id="845" name="Google Shape;845;p107"/>
            <p:cNvSpPr/>
            <p:nvPr/>
          </p:nvSpPr>
          <p:spPr>
            <a:xfrm>
              <a:off x="685800" y="5530850"/>
              <a:ext cx="1600200" cy="16007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846" name="Google Shape;846;p10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66800" y="5895975"/>
              <a:ext cx="838200" cy="838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47" name="Google Shape;847;p107"/>
          <p:cNvGrpSpPr/>
          <p:nvPr/>
        </p:nvGrpSpPr>
        <p:grpSpPr>
          <a:xfrm>
            <a:off x="8756650" y="2935287"/>
            <a:ext cx="9645650" cy="1644650"/>
            <a:chOff x="8756154" y="2935910"/>
            <a:chExt cx="9646146" cy="1644195"/>
          </a:xfrm>
        </p:grpSpPr>
        <p:sp>
          <p:nvSpPr>
            <p:cNvPr id="848" name="Google Shape;848;p107"/>
            <p:cNvSpPr/>
            <p:nvPr/>
          </p:nvSpPr>
          <p:spPr>
            <a:xfrm>
              <a:off x="8756154" y="2980348"/>
              <a:ext cx="1600282" cy="15997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849" name="Google Shape;849;p107"/>
            <p:cNvGrpSpPr/>
            <p:nvPr/>
          </p:nvGrpSpPr>
          <p:grpSpPr>
            <a:xfrm>
              <a:off x="9047215" y="2935910"/>
              <a:ext cx="9355085" cy="1614063"/>
              <a:chOff x="9047215" y="2936287"/>
              <a:chExt cx="9355085" cy="1613924"/>
            </a:xfrm>
          </p:grpSpPr>
          <p:grpSp>
            <p:nvGrpSpPr>
              <p:cNvPr id="850" name="Google Shape;850;p107"/>
              <p:cNvGrpSpPr/>
              <p:nvPr/>
            </p:nvGrpSpPr>
            <p:grpSpPr>
              <a:xfrm>
                <a:off x="10753725" y="2936287"/>
                <a:ext cx="7648575" cy="1613924"/>
                <a:chOff x="9115425" y="3699248"/>
                <a:chExt cx="7648575" cy="7676043"/>
              </a:xfrm>
            </p:grpSpPr>
            <p:sp>
              <p:nvSpPr>
                <p:cNvPr id="851" name="Google Shape;851;p107"/>
                <p:cNvSpPr txBox="1"/>
                <p:nvPr/>
              </p:nvSpPr>
              <p:spPr>
                <a:xfrm>
                  <a:off x="11544300" y="3699248"/>
                  <a:ext cx="5219700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 b="0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852" name="Google Shape;852;p107"/>
                <p:cNvSpPr txBox="1"/>
                <p:nvPr/>
              </p:nvSpPr>
              <p:spPr>
                <a:xfrm>
                  <a:off x="9115425" y="4203155"/>
                  <a:ext cx="7239000" cy="717213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800"/>
                    <a:buFont typeface="Roboto"/>
                    <a:buNone/>
                  </a:pPr>
                  <a:r>
                    <a:rPr lang="en-US" sz="2800" b="0" i="0" u="none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uczniowie </a:t>
                  </a:r>
                  <a:r>
                    <a:rPr lang="en-US" sz="3200" b="1" i="0" u="none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realizują naukę 3 wybranych przedmiotów </a:t>
                  </a:r>
                  <a:r>
                    <a:rPr lang="en-US" sz="2800" b="0" i="0" u="none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w zakresie rozszerzonym (zależnie od profilu klasy)</a:t>
                  </a:r>
                  <a:endParaRPr/>
                </a:p>
              </p:txBody>
            </p:sp>
          </p:grpSp>
          <p:pic>
            <p:nvPicPr>
              <p:cNvPr id="853" name="Google Shape;853;p107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047215" y="3289424"/>
                <a:ext cx="969419" cy="9694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854" name="Google Shape;854;p107"/>
          <p:cNvGrpSpPr/>
          <p:nvPr/>
        </p:nvGrpSpPr>
        <p:grpSpPr>
          <a:xfrm>
            <a:off x="8801100" y="5383212"/>
            <a:ext cx="9067800" cy="2025650"/>
            <a:chOff x="8801100" y="5383213"/>
            <a:chExt cx="9067800" cy="2025074"/>
          </a:xfrm>
        </p:grpSpPr>
        <p:sp>
          <p:nvSpPr>
            <p:cNvPr id="855" name="Google Shape;855;p107"/>
            <p:cNvSpPr txBox="1"/>
            <p:nvPr/>
          </p:nvSpPr>
          <p:spPr>
            <a:xfrm>
              <a:off x="10753725" y="5530850"/>
              <a:ext cx="6972300" cy="1877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Roboto"/>
                <a:buNone/>
              </a:pPr>
              <a:r>
                <a:rPr lang="en-US" sz="2800" b="0" i="0" u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we wszystkich klasach pierwszych, uczniowie będą realizować program nauczania z </a:t>
              </a:r>
              <a:r>
                <a:rPr lang="en-US" sz="3200" b="1" i="0" u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filozofii</a:t>
              </a:r>
              <a:r>
                <a:rPr lang="en-US" sz="2800" b="0" i="0" u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(w zakresie podstawowym).</a:t>
              </a:r>
              <a:endParaRPr/>
            </a:p>
          </p:txBody>
        </p:sp>
        <p:grpSp>
          <p:nvGrpSpPr>
            <p:cNvPr id="856" name="Google Shape;856;p107"/>
            <p:cNvGrpSpPr/>
            <p:nvPr/>
          </p:nvGrpSpPr>
          <p:grpSpPr>
            <a:xfrm>
              <a:off x="8801100" y="5383213"/>
              <a:ext cx="9067800" cy="1747340"/>
              <a:chOff x="8801100" y="5383213"/>
              <a:chExt cx="9067800" cy="1747340"/>
            </a:xfrm>
          </p:grpSpPr>
          <p:grpSp>
            <p:nvGrpSpPr>
              <p:cNvPr id="857" name="Google Shape;857;p107"/>
              <p:cNvGrpSpPr/>
              <p:nvPr/>
            </p:nvGrpSpPr>
            <p:grpSpPr>
              <a:xfrm>
                <a:off x="8801100" y="5383213"/>
                <a:ext cx="9067800" cy="1747340"/>
                <a:chOff x="7696200" y="6213848"/>
                <a:chExt cx="9067800" cy="1748555"/>
              </a:xfrm>
            </p:grpSpPr>
            <p:grpSp>
              <p:nvGrpSpPr>
                <p:cNvPr id="858" name="Google Shape;858;p107"/>
                <p:cNvGrpSpPr/>
                <p:nvPr/>
              </p:nvGrpSpPr>
              <p:grpSpPr>
                <a:xfrm>
                  <a:off x="11544300" y="6213848"/>
                  <a:ext cx="5219700" cy="1297521"/>
                  <a:chOff x="11544300" y="6213848"/>
                  <a:chExt cx="5219700" cy="1297521"/>
                </a:xfrm>
              </p:grpSpPr>
              <p:sp>
                <p:nvSpPr>
                  <p:cNvPr id="859" name="Google Shape;859;p107"/>
                  <p:cNvSpPr txBox="1"/>
                  <p:nvPr/>
                </p:nvSpPr>
                <p:spPr>
                  <a:xfrm>
                    <a:off x="11544300" y="6213848"/>
                    <a:ext cx="5219700" cy="40011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700" b="0" i="0" u="none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  <p:sp>
                <p:nvSpPr>
                  <p:cNvPr id="860" name="Google Shape;860;p107"/>
                  <p:cNvSpPr txBox="1"/>
                  <p:nvPr/>
                </p:nvSpPr>
                <p:spPr>
                  <a:xfrm>
                    <a:off x="11544300" y="6864991"/>
                    <a:ext cx="4800600" cy="64637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700" b="0" i="0" u="none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</p:grpSp>
            <p:sp>
              <p:nvSpPr>
                <p:cNvPr id="861" name="Google Shape;861;p107"/>
                <p:cNvSpPr/>
                <p:nvPr/>
              </p:nvSpPr>
              <p:spPr>
                <a:xfrm>
                  <a:off x="7696200" y="6363134"/>
                  <a:ext cx="1600200" cy="1599269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 b="0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  <p:pic>
            <p:nvPicPr>
              <p:cNvPr id="862" name="Google Shape;862;p107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9045629" y="5783045"/>
                <a:ext cx="1111142" cy="111114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transition advTm="11083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7" name="Google Shape;867;p108"/>
          <p:cNvGrpSpPr/>
          <p:nvPr/>
        </p:nvGrpSpPr>
        <p:grpSpPr>
          <a:xfrm>
            <a:off x="0" y="2400300"/>
            <a:ext cx="9144000" cy="5486400"/>
            <a:chOff x="0" y="2400300"/>
            <a:chExt cx="9144000" cy="5486400"/>
          </a:xfrm>
        </p:grpSpPr>
        <p:sp>
          <p:nvSpPr>
            <p:cNvPr id="868" name="Google Shape;868;p108"/>
            <p:cNvSpPr txBox="1"/>
            <p:nvPr/>
          </p:nvSpPr>
          <p:spPr>
            <a:xfrm>
              <a:off x="0" y="2400300"/>
              <a:ext cx="9144000" cy="5486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69" name="Google Shape;869;p108"/>
            <p:cNvSpPr txBox="1"/>
            <p:nvPr/>
          </p:nvSpPr>
          <p:spPr>
            <a:xfrm>
              <a:off x="1346200" y="4168775"/>
              <a:ext cx="6400800" cy="29860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ogłaszamy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nabór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400" b="1" i="0" u="none" dirty="0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do 5 </a:t>
              </a:r>
              <a:r>
                <a:rPr lang="en-US" sz="2400" b="1" i="0" u="none" dirty="0" err="1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klas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: </a:t>
              </a:r>
              <a:endParaRPr dirty="0"/>
            </a:p>
            <a:p>
              <a:pPr marL="1028700" marR="0" lvl="1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Char char="•"/>
              </a:pPr>
              <a:r>
                <a:rPr lang="pl-PL" sz="20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uniwersytecka</a:t>
              </a:r>
              <a:r>
                <a:rPr lang="pl-PL" sz="2000" b="1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e-matematyczna</a:t>
              </a:r>
              <a:r>
                <a:rPr lang="en-US" sz="2000" b="0" i="0" u="none" strike="noStrike" cap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,</a:t>
              </a:r>
              <a:endParaRPr dirty="0"/>
            </a:p>
            <a:p>
              <a:pPr marL="1028700" marR="0" lvl="1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Char char="•"/>
              </a:pPr>
              <a:r>
                <a:rPr lang="pl-PL" sz="20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uniwersytecka </a:t>
              </a:r>
              <a:r>
                <a:rPr lang="pl-PL" sz="2000" b="1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ekonomiczno-prawna</a:t>
              </a:r>
              <a:r>
                <a:rPr lang="en-US" sz="2000" b="0" i="0" u="none" strike="noStrike" cap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, </a:t>
              </a:r>
              <a:endParaRPr dirty="0"/>
            </a:p>
            <a:p>
              <a:pPr marL="1028700" marR="0" lvl="1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Char char="•"/>
              </a:pPr>
              <a:r>
                <a:rPr lang="pl-PL" sz="20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u</a:t>
              </a:r>
              <a:r>
                <a:rPr lang="pl-PL" sz="2000" b="0" i="0" u="none" strike="noStrike" cap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niwersytecka </a:t>
              </a:r>
              <a:r>
                <a:rPr lang="pl-PL" sz="2000" b="1" i="0" u="none" strike="noStrike" cap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biologiczno</a:t>
              </a:r>
              <a:r>
                <a:rPr lang="pl-PL" sz="2000" b="1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-chemiczna</a:t>
              </a:r>
              <a:r>
                <a:rPr lang="en-US" sz="2000" b="0" i="0" u="none" strike="noStrike" cap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, </a:t>
              </a:r>
              <a:endParaRPr dirty="0"/>
            </a:p>
            <a:p>
              <a:pPr marL="1028700" marR="0" lvl="1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Char char="•"/>
              </a:pPr>
              <a:r>
                <a:rPr lang="pl-PL" sz="2000" dirty="0">
                  <a:solidFill>
                    <a:schemeClr val="lt1"/>
                  </a:solidFill>
                  <a:latin typeface="Roboto"/>
                  <a:sym typeface="Roboto"/>
                </a:rPr>
                <a:t>uniwersytecka </a:t>
              </a:r>
              <a:r>
                <a:rPr lang="pl-PL" sz="2000" b="1" dirty="0">
                  <a:solidFill>
                    <a:schemeClr val="lt1"/>
                  </a:solidFill>
                  <a:latin typeface="Roboto"/>
                  <a:sym typeface="Roboto"/>
                </a:rPr>
                <a:t>komunikacji wizerunkowej</a:t>
              </a:r>
              <a:r>
                <a:rPr lang="pl-PL" sz="2000" dirty="0">
                  <a:solidFill>
                    <a:schemeClr val="lt1"/>
                  </a:solidFill>
                  <a:latin typeface="Roboto"/>
                  <a:sym typeface="Roboto"/>
                </a:rPr>
                <a:t>,</a:t>
              </a:r>
              <a:endParaRPr dirty="0"/>
            </a:p>
            <a:p>
              <a:pPr marL="1028700" marR="0" lvl="1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Char char="•"/>
              </a:pPr>
              <a:r>
                <a:rPr lang="pl-PL" sz="20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u</a:t>
              </a:r>
              <a:r>
                <a:rPr lang="pl-PL" sz="2000" b="0" i="0" u="none" strike="noStrike" cap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niwersytecka </a:t>
              </a:r>
              <a:r>
                <a:rPr lang="pl-PL" sz="2000" b="1" i="0" u="none" strike="noStrike" cap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edukacji międzynarodowej</a:t>
              </a:r>
              <a:r>
                <a:rPr lang="en-US" sz="2000" b="0" i="0" u="none" strike="noStrike" cap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.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endParaRPr sz="2000" b="0" i="0" u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endParaRPr sz="2000" b="0" i="0" u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do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każdej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klasy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możemy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000" b="0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przyjąć</a:t>
              </a:r>
              <a:r>
                <a:rPr lang="pl-PL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do</a:t>
              </a:r>
              <a:r>
                <a:rPr lang="en-US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pl-PL" sz="2000" b="0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400" b="1" i="0" u="none" dirty="0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32 </a:t>
              </a:r>
              <a:r>
                <a:rPr lang="en-US" sz="2400" b="1" i="0" u="none" dirty="0" err="1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uczniów</a:t>
              </a:r>
              <a:endParaRPr dirty="0"/>
            </a:p>
          </p:txBody>
        </p:sp>
        <p:sp>
          <p:nvSpPr>
            <p:cNvPr id="870" name="Google Shape;870;p108"/>
            <p:cNvSpPr txBox="1"/>
            <p:nvPr/>
          </p:nvSpPr>
          <p:spPr>
            <a:xfrm>
              <a:off x="1346200" y="3197225"/>
              <a:ext cx="4800600" cy="768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400"/>
                <a:buFont typeface="Roboto Condensed"/>
                <a:buNone/>
              </a:pPr>
              <a:r>
                <a:rPr lang="en-US" sz="4400" b="0" i="0" u="none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nasze </a:t>
              </a:r>
              <a:r>
                <a:rPr lang="en-US" sz="4400" b="0" i="0" u="none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klasy</a:t>
              </a:r>
              <a:endParaRPr/>
            </a:p>
          </p:txBody>
        </p:sp>
      </p:grpSp>
      <p:pic>
        <p:nvPicPr>
          <p:cNvPr id="871" name="Google Shape;871;p10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548687" y="2406650"/>
            <a:ext cx="9739312" cy="5478462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p108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14287499" cy="1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"/>
              <a:buNone/>
            </a:pPr>
            <a:r>
              <a:rPr lang="en-US" sz="4800" b="1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oferta</a:t>
            </a:r>
            <a:r>
              <a:rPr lang="en-US" sz="48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800" b="1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edukacyjna</a:t>
            </a:r>
            <a:r>
              <a:rPr lang="en-US" sz="48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br>
              <a:rPr lang="en-US" sz="48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800" b="1" i="0" u="none" dirty="0" err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na</a:t>
            </a:r>
            <a:r>
              <a:rPr lang="en-US" sz="4800" b="1" i="0" u="none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800" b="1" i="0" u="none" dirty="0" err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rok</a:t>
            </a:r>
            <a:r>
              <a:rPr lang="en-US" sz="4800" b="1" i="0" u="none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800" b="1" i="0" u="none" dirty="0" err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szkolny</a:t>
            </a:r>
            <a:r>
              <a:rPr lang="en-US" sz="4800" b="1" i="0" u="none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20</a:t>
            </a:r>
            <a:r>
              <a:rPr lang="pl-PL" sz="4800" b="1" i="0" u="none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21</a:t>
            </a:r>
            <a:r>
              <a:rPr lang="en-US" sz="4800" b="1" i="0" u="none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/202</a:t>
            </a:r>
            <a:r>
              <a:rPr lang="pl-PL" sz="4800" dirty="0">
                <a:solidFill>
                  <a:schemeClr val="accent1"/>
                </a:solidFill>
              </a:rPr>
              <a:t>2</a:t>
            </a:r>
            <a:endParaRPr dirty="0"/>
          </a:p>
        </p:txBody>
      </p:sp>
    </p:spTree>
  </p:cSld>
  <p:clrMapOvr>
    <a:masterClrMapping/>
  </p:clrMapOvr>
  <p:transition advTm="7868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09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14211300" cy="1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"/>
              <a:buNone/>
            </a:pPr>
            <a:r>
              <a:rPr lang="en-US" sz="4800" b="1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oferta</a:t>
            </a:r>
            <a:r>
              <a:rPr lang="en-US" sz="48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800" b="1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edukacyjna</a:t>
            </a:r>
            <a:r>
              <a:rPr lang="en-US" sz="48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br>
              <a:rPr lang="en-US" sz="48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800" b="1" i="0" u="none" dirty="0" err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na</a:t>
            </a:r>
            <a:r>
              <a:rPr lang="en-US" sz="4800" b="1" i="0" u="none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800" b="1" i="0" u="none" dirty="0" err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rok</a:t>
            </a:r>
            <a:r>
              <a:rPr lang="en-US" sz="4800" b="1" i="0" u="none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800" b="1" i="0" u="none" dirty="0" err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szkolny</a:t>
            </a:r>
            <a:r>
              <a:rPr lang="en-US" sz="4800" b="1" i="0" u="none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20</a:t>
            </a:r>
            <a:r>
              <a:rPr lang="pl-PL" sz="4800" b="1" i="0" u="none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21</a:t>
            </a:r>
            <a:r>
              <a:rPr lang="en-US" sz="4800" b="1" i="0" u="none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/</a:t>
            </a:r>
            <a:r>
              <a:rPr lang="pl-PL" sz="4800" b="1" i="0" u="none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22</a:t>
            </a:r>
            <a:endParaRPr dirty="0"/>
          </a:p>
        </p:txBody>
      </p:sp>
      <p:grpSp>
        <p:nvGrpSpPr>
          <p:cNvPr id="878" name="Google Shape;878;p109"/>
          <p:cNvGrpSpPr/>
          <p:nvPr/>
        </p:nvGrpSpPr>
        <p:grpSpPr>
          <a:xfrm>
            <a:off x="876300" y="4908465"/>
            <a:ext cx="6921500" cy="1243012"/>
            <a:chOff x="895875" y="4821350"/>
            <a:chExt cx="6914625" cy="1243013"/>
          </a:xfrm>
        </p:grpSpPr>
        <p:sp>
          <p:nvSpPr>
            <p:cNvPr id="879" name="Google Shape;879;p109"/>
            <p:cNvSpPr/>
            <p:nvPr/>
          </p:nvSpPr>
          <p:spPr>
            <a:xfrm rot="10800000" flipH="1">
              <a:off x="895875" y="4821350"/>
              <a:ext cx="1206888" cy="12430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880" name="Google Shape;880;p109"/>
            <p:cNvGrpSpPr/>
            <p:nvPr/>
          </p:nvGrpSpPr>
          <p:grpSpPr>
            <a:xfrm>
              <a:off x="1139097" y="5054794"/>
              <a:ext cx="6671403" cy="776123"/>
              <a:chOff x="1139097" y="6151401"/>
              <a:chExt cx="6671403" cy="776123"/>
            </a:xfrm>
          </p:grpSpPr>
          <p:grpSp>
            <p:nvGrpSpPr>
              <p:cNvPr id="881" name="Google Shape;881;p109"/>
              <p:cNvGrpSpPr/>
              <p:nvPr/>
            </p:nvGrpSpPr>
            <p:grpSpPr>
              <a:xfrm>
                <a:off x="2506108" y="6180984"/>
                <a:ext cx="5304392" cy="690185"/>
                <a:chOff x="3534808" y="5923773"/>
                <a:chExt cx="5304392" cy="690185"/>
              </a:xfrm>
            </p:grpSpPr>
            <p:sp>
              <p:nvSpPr>
                <p:cNvPr id="882" name="Google Shape;882;p109"/>
                <p:cNvSpPr txBox="1"/>
                <p:nvPr/>
              </p:nvSpPr>
              <p:spPr>
                <a:xfrm>
                  <a:off x="3619500" y="6213848"/>
                  <a:ext cx="5219700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 b="0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883" name="Google Shape;883;p109"/>
                <p:cNvSpPr txBox="1"/>
                <p:nvPr/>
              </p:nvSpPr>
              <p:spPr>
                <a:xfrm>
                  <a:off x="3534808" y="5923773"/>
                  <a:ext cx="5219700" cy="5797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800"/>
                    <a:buFont typeface="Roboto"/>
                    <a:buNone/>
                  </a:pPr>
                  <a:r>
                    <a:rPr lang="en-US" sz="2800" b="1" i="0" u="none" dirty="0" err="1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język</a:t>
                  </a:r>
                  <a:r>
                    <a:rPr lang="en-US" sz="2800" b="1" i="0" u="none" dirty="0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 </a:t>
                  </a:r>
                  <a:r>
                    <a:rPr lang="en-US" sz="2800" b="1" i="0" u="none" dirty="0" err="1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angielski</a:t>
                  </a:r>
                  <a:endParaRPr dirty="0"/>
                </a:p>
              </p:txBody>
            </p:sp>
          </p:grpSp>
          <p:pic>
            <p:nvPicPr>
              <p:cNvPr id="884" name="Google Shape;884;p109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139097" y="6151401"/>
                <a:ext cx="776123" cy="77612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885" name="Google Shape;885;p109"/>
          <p:cNvGrpSpPr/>
          <p:nvPr/>
        </p:nvGrpSpPr>
        <p:grpSpPr>
          <a:xfrm>
            <a:off x="9224962" y="3067050"/>
            <a:ext cx="8901112" cy="1243012"/>
            <a:chOff x="9234300" y="2810025"/>
            <a:chExt cx="8901300" cy="1243201"/>
          </a:xfrm>
        </p:grpSpPr>
        <p:grpSp>
          <p:nvGrpSpPr>
            <p:cNvPr id="886" name="Google Shape;886;p109"/>
            <p:cNvGrpSpPr/>
            <p:nvPr/>
          </p:nvGrpSpPr>
          <p:grpSpPr>
            <a:xfrm>
              <a:off x="9234300" y="2810025"/>
              <a:ext cx="8901300" cy="1243201"/>
              <a:chOff x="7596000" y="3098730"/>
              <a:chExt cx="9168000" cy="5912833"/>
            </a:xfrm>
          </p:grpSpPr>
          <p:grpSp>
            <p:nvGrpSpPr>
              <p:cNvPr id="887" name="Google Shape;887;p109"/>
              <p:cNvGrpSpPr/>
              <p:nvPr/>
            </p:nvGrpSpPr>
            <p:grpSpPr>
              <a:xfrm>
                <a:off x="9145635" y="3699248"/>
                <a:ext cx="7618365" cy="3698520"/>
                <a:chOff x="9145635" y="3699248"/>
                <a:chExt cx="7618365" cy="3698520"/>
              </a:xfrm>
            </p:grpSpPr>
            <p:sp>
              <p:nvSpPr>
                <p:cNvPr id="888" name="Google Shape;888;p109"/>
                <p:cNvSpPr txBox="1"/>
                <p:nvPr/>
              </p:nvSpPr>
              <p:spPr>
                <a:xfrm>
                  <a:off x="11544300" y="3699248"/>
                  <a:ext cx="5219700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 b="0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889" name="Google Shape;889;p109"/>
                <p:cNvSpPr txBox="1"/>
                <p:nvPr/>
              </p:nvSpPr>
              <p:spPr>
                <a:xfrm>
                  <a:off x="9145635" y="4549399"/>
                  <a:ext cx="7239000" cy="284836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800"/>
                    <a:buFont typeface="Roboto"/>
                    <a:buNone/>
                  </a:pPr>
                  <a:r>
                    <a:rPr lang="en-US" sz="2800" b="1" i="0" u="none" dirty="0" err="1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język</a:t>
                  </a:r>
                  <a:r>
                    <a:rPr lang="en-US" sz="2800" b="1" i="0" u="none" dirty="0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 </a:t>
                  </a:r>
                  <a:r>
                    <a:rPr lang="en-US" sz="2800" b="1" i="0" u="none" dirty="0" err="1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niemiecki</a:t>
                  </a:r>
                  <a:endParaRPr dirty="0"/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000"/>
                    <a:buFont typeface="Roboto"/>
                    <a:buNone/>
                  </a:pPr>
                  <a:endParaRPr dirty="0"/>
                </a:p>
              </p:txBody>
            </p:sp>
          </p:grpSp>
          <p:sp>
            <p:nvSpPr>
              <p:cNvPr id="890" name="Google Shape;890;p109"/>
              <p:cNvSpPr/>
              <p:nvPr/>
            </p:nvSpPr>
            <p:spPr>
              <a:xfrm rot="10800000" flipH="1">
                <a:off x="7596000" y="3098730"/>
                <a:ext cx="1242675" cy="591283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 b="0" i="0" u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pic>
          <p:nvPicPr>
            <p:cNvPr id="891" name="Google Shape;891;p10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521228" y="3115035"/>
              <a:ext cx="633180" cy="63318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2" name="Google Shape;892;p109"/>
          <p:cNvGrpSpPr/>
          <p:nvPr/>
        </p:nvGrpSpPr>
        <p:grpSpPr>
          <a:xfrm>
            <a:off x="9226550" y="4838700"/>
            <a:ext cx="8901112" cy="1243012"/>
            <a:chOff x="9345613" y="4364038"/>
            <a:chExt cx="8901112" cy="1243012"/>
          </a:xfrm>
        </p:grpSpPr>
        <p:grpSp>
          <p:nvGrpSpPr>
            <p:cNvPr id="893" name="Google Shape;893;p109"/>
            <p:cNvGrpSpPr/>
            <p:nvPr/>
          </p:nvGrpSpPr>
          <p:grpSpPr>
            <a:xfrm>
              <a:off x="9345613" y="4364038"/>
              <a:ext cx="8901112" cy="1243012"/>
              <a:chOff x="7596000" y="3098730"/>
              <a:chExt cx="9168000" cy="5912833"/>
            </a:xfrm>
          </p:grpSpPr>
          <p:grpSp>
            <p:nvGrpSpPr>
              <p:cNvPr id="894" name="Google Shape;894;p109"/>
              <p:cNvGrpSpPr/>
              <p:nvPr/>
            </p:nvGrpSpPr>
            <p:grpSpPr>
              <a:xfrm>
                <a:off x="9144000" y="3699248"/>
                <a:ext cx="7620000" cy="4202462"/>
                <a:chOff x="9144000" y="3699248"/>
                <a:chExt cx="7620000" cy="4202462"/>
              </a:xfrm>
            </p:grpSpPr>
            <p:sp>
              <p:nvSpPr>
                <p:cNvPr id="895" name="Google Shape;895;p109"/>
                <p:cNvSpPr txBox="1"/>
                <p:nvPr/>
              </p:nvSpPr>
              <p:spPr>
                <a:xfrm>
                  <a:off x="11544300" y="3699248"/>
                  <a:ext cx="5219700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 b="0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896" name="Google Shape;896;p109"/>
                <p:cNvSpPr txBox="1"/>
                <p:nvPr/>
              </p:nvSpPr>
              <p:spPr>
                <a:xfrm>
                  <a:off x="9144000" y="3949378"/>
                  <a:ext cx="7239000" cy="3952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800"/>
                    <a:buFont typeface="Roboto"/>
                    <a:buNone/>
                  </a:pPr>
                  <a:r>
                    <a:rPr lang="en-US" sz="2800" b="1" i="0" u="none" dirty="0" err="1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język</a:t>
                  </a:r>
                  <a:r>
                    <a:rPr lang="en-US" sz="2800" b="1" i="0" u="none" dirty="0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 </a:t>
                  </a:r>
                  <a:r>
                    <a:rPr lang="en-US" sz="2800" b="1" i="0" u="none" dirty="0" err="1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rosyjski</a:t>
                  </a:r>
                  <a:endParaRPr dirty="0"/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000"/>
                    <a:buFont typeface="Roboto"/>
                    <a:buNone/>
                  </a:pPr>
                  <a:r>
                    <a:rPr lang="en-US" sz="2000" b="0" i="0" u="none" dirty="0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(</a:t>
                  </a:r>
                  <a:r>
                    <a:rPr lang="pl-PL" sz="2000" b="0" i="0" u="none" dirty="0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tylko w klasie E</a:t>
                  </a:r>
                  <a:r>
                    <a:rPr lang="en-US" sz="2000" b="0" i="0" u="none" dirty="0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)</a:t>
                  </a:r>
                  <a:endParaRPr dirty="0"/>
                </a:p>
              </p:txBody>
            </p:sp>
          </p:grpSp>
          <p:sp>
            <p:nvSpPr>
              <p:cNvPr id="897" name="Google Shape;897;p109"/>
              <p:cNvSpPr/>
              <p:nvPr/>
            </p:nvSpPr>
            <p:spPr>
              <a:xfrm rot="10800000" flipH="1">
                <a:off x="7596000" y="3098730"/>
                <a:ext cx="1242675" cy="591283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 b="0" i="0" u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pic>
          <p:nvPicPr>
            <p:cNvPr id="898" name="Google Shape;898;p10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615488" y="4595813"/>
              <a:ext cx="777875" cy="7778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06" name="Google Shape;906;p109"/>
          <p:cNvGrpSpPr/>
          <p:nvPr/>
        </p:nvGrpSpPr>
        <p:grpSpPr>
          <a:xfrm>
            <a:off x="906462" y="3068637"/>
            <a:ext cx="6923087" cy="1358900"/>
            <a:chOff x="888325" y="3018224"/>
            <a:chExt cx="6922175" cy="1359883"/>
          </a:xfrm>
        </p:grpSpPr>
        <p:sp>
          <p:nvSpPr>
            <p:cNvPr id="907" name="Google Shape;907;p109"/>
            <p:cNvSpPr/>
            <p:nvPr/>
          </p:nvSpPr>
          <p:spPr>
            <a:xfrm rot="10800000" flipH="1">
              <a:off x="888325" y="3135784"/>
              <a:ext cx="1206341" cy="12423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908" name="Google Shape;908;p109"/>
            <p:cNvGrpSpPr/>
            <p:nvPr/>
          </p:nvGrpSpPr>
          <p:grpSpPr>
            <a:xfrm>
              <a:off x="1190541" y="3018224"/>
              <a:ext cx="6619959" cy="1038283"/>
              <a:chOff x="1190541" y="3018224"/>
              <a:chExt cx="6619959" cy="1038283"/>
            </a:xfrm>
          </p:grpSpPr>
          <p:grpSp>
            <p:nvGrpSpPr>
              <p:cNvPr id="909" name="Google Shape;909;p109"/>
              <p:cNvGrpSpPr/>
              <p:nvPr/>
            </p:nvGrpSpPr>
            <p:grpSpPr>
              <a:xfrm>
                <a:off x="2469788" y="3018224"/>
                <a:ext cx="5340712" cy="1033545"/>
                <a:chOff x="3498488" y="3065813"/>
                <a:chExt cx="5340712" cy="1033545"/>
              </a:xfrm>
            </p:grpSpPr>
            <p:sp>
              <p:nvSpPr>
                <p:cNvPr id="910" name="Google Shape;910;p109"/>
                <p:cNvSpPr txBox="1"/>
                <p:nvPr/>
              </p:nvSpPr>
              <p:spPr>
                <a:xfrm>
                  <a:off x="3619500" y="3699248"/>
                  <a:ext cx="5219700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2000"/>
                    <a:buFont typeface="Roboto"/>
                    <a:buNone/>
                  </a:pPr>
                  <a:r>
                    <a:rPr lang="en-US" sz="2000" b="0" i="0" u="none">
                      <a:solidFill>
                        <a:schemeClr val="dk2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.</a:t>
                  </a:r>
                  <a:endParaRPr/>
                </a:p>
              </p:txBody>
            </p:sp>
            <p:sp>
              <p:nvSpPr>
                <p:cNvPr id="911" name="Google Shape;911;p109"/>
                <p:cNvSpPr txBox="1"/>
                <p:nvPr/>
              </p:nvSpPr>
              <p:spPr>
                <a:xfrm>
                  <a:off x="3498488" y="3065813"/>
                  <a:ext cx="5219699" cy="954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800"/>
                    <a:buFont typeface="Roboto"/>
                    <a:buNone/>
                  </a:pPr>
                  <a:r>
                    <a:rPr lang="en-US" sz="2800" b="0" i="0" u="none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uczeń wybiera </a:t>
                  </a:r>
                  <a:r>
                    <a:rPr lang="en-US" sz="2800" b="1" i="0" u="none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dwa języki obce</a:t>
                  </a:r>
                  <a:r>
                    <a:rPr lang="en-US" sz="2800" b="0" i="0" u="none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, nowożytne </a:t>
                  </a:r>
                  <a:endParaRPr/>
                </a:p>
              </p:txBody>
            </p:sp>
          </p:grpSp>
          <p:pic>
            <p:nvPicPr>
              <p:cNvPr id="912" name="Google Shape;912;p109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190541" y="3439338"/>
                <a:ext cx="617169" cy="61716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transition advTm="7526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110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54483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Roboto"/>
              <a:buNone/>
            </a:pPr>
            <a: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nasze</a:t>
            </a:r>
            <a:b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kierunki</a:t>
            </a:r>
            <a:endParaRPr/>
          </a:p>
        </p:txBody>
      </p:sp>
      <p:grpSp>
        <p:nvGrpSpPr>
          <p:cNvPr id="918" name="Google Shape;918;p110"/>
          <p:cNvGrpSpPr/>
          <p:nvPr/>
        </p:nvGrpSpPr>
        <p:grpSpPr>
          <a:xfrm>
            <a:off x="5092700" y="3730626"/>
            <a:ext cx="11900891" cy="1281241"/>
            <a:chOff x="6031023" y="2449622"/>
            <a:chExt cx="11898766" cy="1282210"/>
          </a:xfrm>
        </p:grpSpPr>
        <p:sp>
          <p:nvSpPr>
            <p:cNvPr id="919" name="Google Shape;919;p110"/>
            <p:cNvSpPr txBox="1"/>
            <p:nvPr/>
          </p:nvSpPr>
          <p:spPr>
            <a:xfrm>
              <a:off x="6031023" y="2449622"/>
              <a:ext cx="10984529" cy="9230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400"/>
                <a:buFont typeface="Roboto Condensed"/>
                <a:buNone/>
              </a:pPr>
              <a:r>
                <a:rPr lang="pl-PL" sz="5400" b="1" i="0" u="none" dirty="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uniwersytecka </a:t>
              </a:r>
              <a:r>
                <a:rPr lang="pl-PL" sz="5400" b="1" i="0" u="none" dirty="0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e-matematyczna</a:t>
              </a:r>
              <a:endParaRPr dirty="0"/>
            </a:p>
          </p:txBody>
        </p:sp>
        <p:sp>
          <p:nvSpPr>
            <p:cNvPr id="920" name="Google Shape;920;p110"/>
            <p:cNvSpPr txBox="1"/>
            <p:nvPr/>
          </p:nvSpPr>
          <p:spPr>
            <a:xfrm>
              <a:off x="6031023" y="3331576"/>
              <a:ext cx="11898766" cy="4002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Roboto"/>
                <a:buNone/>
              </a:pPr>
              <a:r>
                <a:rPr lang="pl-PL" sz="2000" dirty="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z</a:t>
              </a:r>
              <a:r>
                <a:rPr lang="pl-PL" sz="2000" b="0" i="0" u="none" dirty="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 innowacją pedagogiczną z matematyki, pod </a:t>
              </a:r>
              <a:r>
                <a:rPr lang="pl-PL" sz="2000" b="1" i="0" u="none" dirty="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patronatem naukowym Uniwersytetu Wrocławskiego</a:t>
              </a:r>
              <a:endParaRPr dirty="0"/>
            </a:p>
          </p:txBody>
        </p:sp>
      </p:grpSp>
      <p:cxnSp>
        <p:nvCxnSpPr>
          <p:cNvPr id="921" name="Google Shape;921;p110"/>
          <p:cNvCxnSpPr/>
          <p:nvPr/>
        </p:nvCxnSpPr>
        <p:spPr>
          <a:xfrm>
            <a:off x="3017837" y="7429500"/>
            <a:ext cx="12252325" cy="0"/>
          </a:xfrm>
          <a:prstGeom prst="straightConnector1">
            <a:avLst/>
          </a:prstGeom>
          <a:noFill/>
          <a:ln w="381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sp>
        <p:nvSpPr>
          <p:cNvPr id="922" name="Google Shape;922;p110"/>
          <p:cNvSpPr/>
          <p:nvPr/>
        </p:nvSpPr>
        <p:spPr>
          <a:xfrm>
            <a:off x="2560637" y="7200900"/>
            <a:ext cx="457200" cy="4572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3" name="Google Shape;923;p110"/>
          <p:cNvSpPr/>
          <p:nvPr/>
        </p:nvSpPr>
        <p:spPr>
          <a:xfrm>
            <a:off x="8915400" y="7200900"/>
            <a:ext cx="457200" cy="4572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4" name="Google Shape;924;p110"/>
          <p:cNvSpPr/>
          <p:nvPr/>
        </p:nvSpPr>
        <p:spPr>
          <a:xfrm>
            <a:off x="12091987" y="7200900"/>
            <a:ext cx="457200" cy="4572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5" name="Google Shape;925;p110"/>
          <p:cNvSpPr/>
          <p:nvPr/>
        </p:nvSpPr>
        <p:spPr>
          <a:xfrm>
            <a:off x="15270163" y="7200900"/>
            <a:ext cx="457200" cy="4572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6" name="Google Shape;926;p110"/>
          <p:cNvSpPr txBox="1"/>
          <p:nvPr/>
        </p:nvSpPr>
        <p:spPr>
          <a:xfrm>
            <a:off x="5713412" y="7897812"/>
            <a:ext cx="2697162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Roboto Condensed"/>
              <a:buNone/>
            </a:pPr>
            <a:r>
              <a:rPr lang="en-US" sz="3600" b="0" i="0" u="none" dirty="0" err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klasa</a:t>
            </a:r>
            <a:r>
              <a:rPr lang="en-US" sz="3600" b="0" i="0" u="none" dirty="0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1B</a:t>
            </a:r>
            <a:endParaRPr dirty="0"/>
          </a:p>
        </p:txBody>
      </p:sp>
      <p:sp>
        <p:nvSpPr>
          <p:cNvPr id="927" name="Google Shape;927;p110"/>
          <p:cNvSpPr txBox="1"/>
          <p:nvPr/>
        </p:nvSpPr>
        <p:spPr>
          <a:xfrm>
            <a:off x="8915400" y="7902575"/>
            <a:ext cx="251460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Roboto Condensed"/>
              <a:buNone/>
            </a:pPr>
            <a:r>
              <a:rPr lang="en-US" sz="3600" b="0" i="0" u="none" dirty="0" err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klasa</a:t>
            </a:r>
            <a:r>
              <a:rPr lang="en-US" sz="3600" b="0" i="0" u="none" dirty="0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1C</a:t>
            </a:r>
            <a:endParaRPr dirty="0"/>
          </a:p>
        </p:txBody>
      </p:sp>
      <p:sp>
        <p:nvSpPr>
          <p:cNvPr id="928" name="Google Shape;928;p110"/>
          <p:cNvSpPr txBox="1"/>
          <p:nvPr/>
        </p:nvSpPr>
        <p:spPr>
          <a:xfrm>
            <a:off x="12091987" y="7878762"/>
            <a:ext cx="251460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Roboto Condensed"/>
              <a:buNone/>
            </a:pPr>
            <a:r>
              <a:rPr lang="en-US" sz="3600" b="0" i="0" u="none" dirty="0" err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klasa</a:t>
            </a:r>
            <a:r>
              <a:rPr lang="en-US" sz="3600" b="0" i="0" u="none" dirty="0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1D</a:t>
            </a:r>
            <a:endParaRPr dirty="0"/>
          </a:p>
        </p:txBody>
      </p:sp>
      <p:sp>
        <p:nvSpPr>
          <p:cNvPr id="929" name="Google Shape;929;p110"/>
          <p:cNvSpPr txBox="1"/>
          <p:nvPr/>
        </p:nvSpPr>
        <p:spPr>
          <a:xfrm>
            <a:off x="15270163" y="7878762"/>
            <a:ext cx="2697162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Roboto Condensed"/>
              <a:buNone/>
            </a:pPr>
            <a:r>
              <a:rPr lang="en-US" sz="3600" b="0" i="0" u="none" dirty="0" err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klasa</a:t>
            </a:r>
            <a:r>
              <a:rPr lang="en-US" sz="3600" b="0" i="0" u="none" dirty="0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1E</a:t>
            </a:r>
            <a:endParaRPr dirty="0"/>
          </a:p>
        </p:txBody>
      </p:sp>
      <p:grpSp>
        <p:nvGrpSpPr>
          <p:cNvPr id="930" name="Google Shape;930;p110"/>
          <p:cNvGrpSpPr/>
          <p:nvPr/>
        </p:nvGrpSpPr>
        <p:grpSpPr>
          <a:xfrm>
            <a:off x="2251869" y="7200901"/>
            <a:ext cx="2697162" cy="1408728"/>
            <a:chOff x="2251870" y="7200900"/>
            <a:chExt cx="2697162" cy="961116"/>
          </a:xfrm>
        </p:grpSpPr>
        <p:sp>
          <p:nvSpPr>
            <p:cNvPr id="931" name="Google Shape;931;p110"/>
            <p:cNvSpPr txBox="1"/>
            <p:nvPr/>
          </p:nvSpPr>
          <p:spPr>
            <a:xfrm>
              <a:off x="2251870" y="7631547"/>
              <a:ext cx="2697162" cy="530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Roboto Condensed"/>
                <a:buNone/>
              </a:pPr>
              <a:r>
                <a:rPr lang="en-US" sz="3600" b="1" i="0" u="none" dirty="0" err="1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klasa</a:t>
              </a:r>
              <a:r>
                <a:rPr lang="en-US" sz="3600" b="1" i="0" u="none" dirty="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pl-PL" sz="3600" b="1" i="0" u="none" dirty="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1</a:t>
              </a:r>
              <a:r>
                <a:rPr lang="en-US" sz="3600" b="1" i="0" u="none" dirty="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A</a:t>
              </a:r>
              <a:endParaRPr dirty="0"/>
            </a:p>
          </p:txBody>
        </p:sp>
        <p:sp>
          <p:nvSpPr>
            <p:cNvPr id="932" name="Google Shape;932;p110"/>
            <p:cNvSpPr/>
            <p:nvPr/>
          </p:nvSpPr>
          <p:spPr>
            <a:xfrm>
              <a:off x="2560638" y="7200900"/>
              <a:ext cx="457199" cy="311928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1" i="0" u="none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</a:t>
              </a:r>
              <a:endParaRPr dirty="0"/>
            </a:p>
          </p:txBody>
        </p:sp>
      </p:grpSp>
      <p:sp>
        <p:nvSpPr>
          <p:cNvPr id="933" name="Google Shape;933;p110"/>
          <p:cNvSpPr/>
          <p:nvPr/>
        </p:nvSpPr>
        <p:spPr>
          <a:xfrm>
            <a:off x="5713412" y="7200900"/>
            <a:ext cx="457200" cy="4572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34" name="Google Shape;934;p110" descr="Trend wzrostowy z wypełnieniem pełnym"/>
          <p:cNvPicPr preferRelativeResize="0"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50131" y="3273425"/>
            <a:ext cx="3478212" cy="3478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53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7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4545" r="4544"/>
          <a:stretch/>
        </p:blipFill>
        <p:spPr>
          <a:xfrm>
            <a:off x="9144000" y="0"/>
            <a:ext cx="9144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75"/>
          <p:cNvSpPr txBox="1"/>
          <p:nvPr/>
        </p:nvSpPr>
        <p:spPr>
          <a:xfrm>
            <a:off x="16042" y="16042"/>
            <a:ext cx="9144000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28" name="Google Shape;328;p75"/>
          <p:cNvGrpSpPr/>
          <p:nvPr/>
        </p:nvGrpSpPr>
        <p:grpSpPr>
          <a:xfrm>
            <a:off x="1143000" y="681037"/>
            <a:ext cx="5683250" cy="2843212"/>
            <a:chOff x="9706409" y="4439491"/>
            <a:chExt cx="5188741" cy="2829477"/>
          </a:xfrm>
        </p:grpSpPr>
        <p:grpSp>
          <p:nvGrpSpPr>
            <p:cNvPr id="329" name="Google Shape;329;p75"/>
            <p:cNvGrpSpPr/>
            <p:nvPr/>
          </p:nvGrpSpPr>
          <p:grpSpPr>
            <a:xfrm>
              <a:off x="9706409" y="4439491"/>
              <a:ext cx="685552" cy="685647"/>
              <a:chOff x="9319059" y="4096590"/>
              <a:chExt cx="685552" cy="685647"/>
            </a:xfrm>
          </p:grpSpPr>
          <p:cxnSp>
            <p:nvCxnSpPr>
              <p:cNvPr id="330" name="Google Shape;330;p75"/>
              <p:cNvCxnSpPr/>
              <p:nvPr/>
            </p:nvCxnSpPr>
            <p:spPr>
              <a:xfrm rot="10800000">
                <a:off x="9319059" y="4096590"/>
                <a:ext cx="0" cy="685647"/>
              </a:xfrm>
              <a:prstGeom prst="straightConnector1">
                <a:avLst/>
              </a:prstGeom>
              <a:noFill/>
              <a:ln w="38100" cap="sq" cmpd="sng">
                <a:solidFill>
                  <a:schemeClr val="lt1"/>
                </a:solidFill>
                <a:prstDash val="solid"/>
                <a:bevel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75"/>
              <p:cNvCxnSpPr/>
              <p:nvPr/>
            </p:nvCxnSpPr>
            <p:spPr>
              <a:xfrm>
                <a:off x="9319059" y="4096590"/>
                <a:ext cx="685552" cy="0"/>
              </a:xfrm>
              <a:prstGeom prst="straightConnector1">
                <a:avLst/>
              </a:prstGeom>
              <a:noFill/>
              <a:ln w="38100" cap="sq" cmpd="sng">
                <a:solidFill>
                  <a:schemeClr val="lt1"/>
                </a:solidFill>
                <a:prstDash val="solid"/>
                <a:bevel/>
                <a:headEnd type="none" w="med" len="med"/>
                <a:tailEnd type="none" w="med" len="med"/>
              </a:ln>
            </p:spPr>
          </p:cxnSp>
        </p:grpSp>
        <p:grpSp>
          <p:nvGrpSpPr>
            <p:cNvPr id="332" name="Google Shape;332;p75"/>
            <p:cNvGrpSpPr/>
            <p:nvPr/>
          </p:nvGrpSpPr>
          <p:grpSpPr>
            <a:xfrm rot="10800000">
              <a:off x="14099447" y="6445876"/>
              <a:ext cx="691349" cy="685647"/>
              <a:chOff x="3109854" y="2812576"/>
              <a:chExt cx="691349" cy="685647"/>
            </a:xfrm>
          </p:grpSpPr>
          <p:cxnSp>
            <p:nvCxnSpPr>
              <p:cNvPr id="333" name="Google Shape;333;p75"/>
              <p:cNvCxnSpPr/>
              <p:nvPr/>
            </p:nvCxnSpPr>
            <p:spPr>
              <a:xfrm rot="10800000">
                <a:off x="3109854" y="2812576"/>
                <a:ext cx="0" cy="685647"/>
              </a:xfrm>
              <a:prstGeom prst="straightConnector1">
                <a:avLst/>
              </a:prstGeom>
              <a:noFill/>
              <a:ln w="38100" cap="sq" cmpd="sng">
                <a:solidFill>
                  <a:schemeClr val="lt1"/>
                </a:solidFill>
                <a:prstDash val="solid"/>
                <a:bevel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75"/>
              <p:cNvCxnSpPr/>
              <p:nvPr/>
            </p:nvCxnSpPr>
            <p:spPr>
              <a:xfrm>
                <a:off x="3115652" y="2864711"/>
                <a:ext cx="685551" cy="0"/>
              </a:xfrm>
              <a:prstGeom prst="straightConnector1">
                <a:avLst/>
              </a:prstGeom>
              <a:noFill/>
              <a:ln w="38100" cap="sq" cmpd="sng">
                <a:solidFill>
                  <a:schemeClr val="lt1"/>
                </a:solidFill>
                <a:prstDash val="solid"/>
                <a:bevel/>
                <a:headEnd type="none" w="med" len="med"/>
                <a:tailEnd type="none" w="med" len="med"/>
              </a:ln>
            </p:spPr>
          </p:cxnSp>
        </p:grpSp>
        <p:sp>
          <p:nvSpPr>
            <p:cNvPr id="335" name="Google Shape;335;p75"/>
            <p:cNvSpPr txBox="1"/>
            <p:nvPr/>
          </p:nvSpPr>
          <p:spPr>
            <a:xfrm>
              <a:off x="9712206" y="4505844"/>
              <a:ext cx="5182944" cy="27631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50800" dir="5400000">
                <a:srgbClr val="6A6A8A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Roboto"/>
                <a:buNone/>
              </a:pPr>
              <a:r>
                <a:rPr lang="en-US" sz="6600" b="1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Patronka</a:t>
              </a:r>
              <a:endParaRPr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Roboto"/>
                <a:buNone/>
              </a:pPr>
              <a:r>
                <a:rPr lang="en-US" sz="6600" b="1" i="0" u="none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szkoły</a:t>
              </a:r>
              <a:endParaRPr sz="4400" b="1" i="0" u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400" b="1" i="0" u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36" name="Google Shape;336;p75"/>
          <p:cNvSpPr txBox="1"/>
          <p:nvPr/>
        </p:nvSpPr>
        <p:spPr>
          <a:xfrm>
            <a:off x="2786062" y="6500812"/>
            <a:ext cx="4687887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Roboto Condensed"/>
              <a:buNone/>
            </a:pPr>
            <a:r>
              <a:rPr lang="en-US" sz="2800" b="0" i="0" u="none">
                <a:solidFill>
                  <a:schemeClr val="l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Danuta Siedzikówna </a:t>
            </a:r>
            <a:endParaRPr sz="1800" b="0" i="0" u="none">
              <a:solidFill>
                <a:schemeClr val="lt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</a:pPr>
            <a:r>
              <a:rPr lang="en-US" sz="20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ps. INKA </a:t>
            </a:r>
            <a:r>
              <a:rPr lang="en-US" sz="20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@ sanitariuszka</a:t>
            </a:r>
            <a:endParaRPr/>
          </a:p>
        </p:txBody>
      </p:sp>
      <p:grpSp>
        <p:nvGrpSpPr>
          <p:cNvPr id="337" name="Google Shape;337;p75"/>
          <p:cNvGrpSpPr/>
          <p:nvPr/>
        </p:nvGrpSpPr>
        <p:grpSpPr>
          <a:xfrm>
            <a:off x="1082675" y="4686300"/>
            <a:ext cx="5743575" cy="1981200"/>
            <a:chOff x="2447925" y="3998989"/>
            <a:chExt cx="5743575" cy="1981199"/>
          </a:xfrm>
        </p:grpSpPr>
        <p:sp>
          <p:nvSpPr>
            <p:cNvPr id="338" name="Google Shape;338;p75"/>
            <p:cNvSpPr/>
            <p:nvPr/>
          </p:nvSpPr>
          <p:spPr>
            <a:xfrm>
              <a:off x="2447925" y="3998989"/>
              <a:ext cx="5743575" cy="1981199"/>
            </a:xfrm>
            <a:custGeom>
              <a:avLst/>
              <a:gdLst/>
              <a:ahLst/>
              <a:cxnLst/>
              <a:rect l="l" t="t" r="r" b="b"/>
              <a:pathLst>
                <a:path w="6267450" h="5689453" extrusionOk="0">
                  <a:moveTo>
                    <a:pt x="0" y="0"/>
                  </a:moveTo>
                  <a:lnTo>
                    <a:pt x="6267450" y="0"/>
                  </a:lnTo>
                  <a:lnTo>
                    <a:pt x="6267450" y="5086350"/>
                  </a:lnTo>
                  <a:lnTo>
                    <a:pt x="5695950" y="5086350"/>
                  </a:lnTo>
                  <a:lnTo>
                    <a:pt x="5181600" y="5689453"/>
                  </a:lnTo>
                  <a:lnTo>
                    <a:pt x="5181600" y="5086350"/>
                  </a:lnTo>
                  <a:lnTo>
                    <a:pt x="0" y="508635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9" name="Google Shape;339;p75"/>
            <p:cNvSpPr txBox="1"/>
            <p:nvPr/>
          </p:nvSpPr>
          <p:spPr>
            <a:xfrm>
              <a:off x="2997200" y="4475239"/>
              <a:ext cx="5073649" cy="9540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Roboto"/>
                <a:buNone/>
              </a:pPr>
              <a:r>
                <a:rPr lang="en-US" sz="2800" b="0" i="1" u="none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“ </a:t>
              </a:r>
              <a:r>
                <a:rPr lang="en-US" sz="2800" b="0" i="1" u="none" dirty="0" err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Powiedzcie</a:t>
              </a:r>
              <a:r>
                <a:rPr lang="en-US" sz="2800" b="0" i="1" u="none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800" b="0" i="1" u="none" dirty="0" err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mojej</a:t>
              </a:r>
              <a:r>
                <a:rPr lang="en-US" sz="2800" b="0" i="1" u="none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800" b="0" i="1" u="none" dirty="0" err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babci</a:t>
              </a:r>
              <a:r>
                <a:rPr lang="en-US" sz="2800" b="0" i="1" u="none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, </a:t>
              </a:r>
              <a:r>
                <a:rPr lang="en-US" sz="2800" b="0" i="1" u="none" dirty="0" err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że</a:t>
              </a:r>
              <a:r>
                <a:rPr lang="en-US" sz="2800" b="0" i="1" u="none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Roboto"/>
                <a:buNone/>
              </a:pPr>
              <a:r>
                <a:rPr lang="en-US" sz="2800" b="0" i="1" u="none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 </a:t>
              </a:r>
              <a:r>
                <a:rPr lang="en-US" sz="2800" b="0" i="1" u="none" dirty="0" err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zachowałam</a:t>
              </a:r>
              <a:r>
                <a:rPr lang="en-US" sz="2800" b="0" i="1" u="none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800" b="0" i="1" u="none" dirty="0" err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się</a:t>
              </a:r>
              <a:r>
                <a:rPr lang="en-US" sz="2800" b="0" i="1" u="none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800" b="0" i="1" u="none" dirty="0" err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jak</a:t>
              </a:r>
              <a:r>
                <a:rPr lang="en-US" sz="2800" b="0" i="1" u="none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2800" b="0" i="1" u="none" dirty="0" err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trzeba</a:t>
              </a:r>
              <a:r>
                <a:rPr lang="en-US" sz="2800" b="0" i="1" u="none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.”</a:t>
              </a:r>
              <a:endParaRPr dirty="0"/>
            </a:p>
          </p:txBody>
        </p:sp>
      </p:grpSp>
    </p:spTree>
  </p:cSld>
  <p:clrMapOvr>
    <a:masterClrMapping/>
  </p:clrMapOvr>
  <p:transition advTm="51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1752;p134">
            <a:extLst>
              <a:ext uri="{FF2B5EF4-FFF2-40B4-BE49-F238E27FC236}">
                <a16:creationId xmlns:a16="http://schemas.microsoft.com/office/drawing/2014/main" id="{B6F92714-C0D9-4DD8-ACB6-81F02C07F122}"/>
              </a:ext>
            </a:extLst>
          </p:cNvPr>
          <p:cNvPicPr preferRelativeResize="0"/>
          <p:nvPr/>
        </p:nvPicPr>
        <p:blipFill>
          <a:blip r:embed="rId3"/>
          <a:srcRect l="20075" r="20075"/>
          <a:stretch/>
        </p:blipFill>
        <p:spPr>
          <a:xfrm>
            <a:off x="0" y="0"/>
            <a:ext cx="92964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8" name="Google Shape;1018;p113"/>
          <p:cNvSpPr txBox="1">
            <a:spLocks noGrp="1"/>
          </p:cNvSpPr>
          <p:nvPr>
            <p:ph type="title"/>
          </p:nvPr>
        </p:nvSpPr>
        <p:spPr>
          <a:xfrm>
            <a:off x="10058400" y="571500"/>
            <a:ext cx="64770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Roboto"/>
              <a:buNone/>
            </a:pPr>
            <a:r>
              <a:rPr lang="pl-PL" sz="4500" b="1" i="0" u="none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uniwersytecka</a:t>
            </a:r>
            <a:br>
              <a:rPr lang="en-US" sz="45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l-PL" sz="45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e-matematyczna</a:t>
            </a:r>
            <a:endParaRPr dirty="0"/>
          </a:p>
        </p:txBody>
      </p:sp>
      <p:cxnSp>
        <p:nvCxnSpPr>
          <p:cNvPr id="1019" name="Google Shape;1019;p113"/>
          <p:cNvCxnSpPr/>
          <p:nvPr/>
        </p:nvCxnSpPr>
        <p:spPr>
          <a:xfrm>
            <a:off x="12534900" y="2573337"/>
            <a:ext cx="0" cy="1363662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cxnSp>
        <p:nvCxnSpPr>
          <p:cNvPr id="1020" name="Google Shape;1020;p113"/>
          <p:cNvCxnSpPr/>
          <p:nvPr/>
        </p:nvCxnSpPr>
        <p:spPr>
          <a:xfrm>
            <a:off x="12534900" y="4165600"/>
            <a:ext cx="0" cy="1365250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cxnSp>
        <p:nvCxnSpPr>
          <p:cNvPr id="1021" name="Google Shape;1021;p113"/>
          <p:cNvCxnSpPr/>
          <p:nvPr/>
        </p:nvCxnSpPr>
        <p:spPr>
          <a:xfrm>
            <a:off x="12534900" y="5759450"/>
            <a:ext cx="0" cy="1365250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grpSp>
        <p:nvGrpSpPr>
          <p:cNvPr id="1022" name="Google Shape;1022;p113"/>
          <p:cNvGrpSpPr/>
          <p:nvPr/>
        </p:nvGrpSpPr>
        <p:grpSpPr>
          <a:xfrm>
            <a:off x="9677399" y="2095500"/>
            <a:ext cx="7239002" cy="1077912"/>
            <a:chOff x="10058399" y="2933700"/>
            <a:chExt cx="7239002" cy="1077730"/>
          </a:xfrm>
        </p:grpSpPr>
        <p:sp>
          <p:nvSpPr>
            <p:cNvPr id="1023" name="Google Shape;1023;p113"/>
            <p:cNvSpPr/>
            <p:nvPr/>
          </p:nvSpPr>
          <p:spPr>
            <a:xfrm>
              <a:off x="12801600" y="3182896"/>
              <a:ext cx="228600" cy="2285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24" name="Google Shape;1024;p113"/>
            <p:cNvSpPr txBox="1"/>
            <p:nvPr/>
          </p:nvSpPr>
          <p:spPr>
            <a:xfrm>
              <a:off x="13411200" y="2933700"/>
              <a:ext cx="3276600" cy="6460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Roboto Condensed"/>
                <a:buNone/>
              </a:pPr>
              <a:r>
                <a:rPr lang="pl-PL" sz="3600" b="0" i="0" u="none" dirty="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matematyka</a:t>
              </a:r>
              <a:endParaRPr dirty="0"/>
            </a:p>
          </p:txBody>
        </p:sp>
        <p:sp>
          <p:nvSpPr>
            <p:cNvPr id="1025" name="Google Shape;1025;p113"/>
            <p:cNvSpPr txBox="1"/>
            <p:nvPr/>
          </p:nvSpPr>
          <p:spPr>
            <a:xfrm>
              <a:off x="13411202" y="3570199"/>
              <a:ext cx="3886199" cy="4000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26" name="Google Shape;1026;p113"/>
            <p:cNvSpPr txBox="1"/>
            <p:nvPr/>
          </p:nvSpPr>
          <p:spPr>
            <a:xfrm>
              <a:off x="10058399" y="2933700"/>
              <a:ext cx="2590791" cy="1077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Roboto Condensed"/>
                <a:buNone/>
              </a:pPr>
              <a:r>
                <a:rPr lang="en-US" sz="3200" b="0" i="0" u="none" dirty="0" err="1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przedmiot</a:t>
              </a:r>
              <a:r>
                <a:rPr lang="en-US" sz="3200" b="0" i="0" u="none" dirty="0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3200" b="0" i="0" u="none" dirty="0" err="1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rozszerzony</a:t>
              </a:r>
              <a:r>
                <a:rPr lang="en-US" sz="3200" b="0" i="0" u="none" dirty="0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endParaRPr dirty="0"/>
            </a:p>
          </p:txBody>
        </p:sp>
      </p:grpSp>
      <p:grpSp>
        <p:nvGrpSpPr>
          <p:cNvPr id="1027" name="Google Shape;1027;p113"/>
          <p:cNvGrpSpPr/>
          <p:nvPr/>
        </p:nvGrpSpPr>
        <p:grpSpPr>
          <a:xfrm>
            <a:off x="9677399" y="3689350"/>
            <a:ext cx="7239002" cy="1077912"/>
            <a:chOff x="10058399" y="2933700"/>
            <a:chExt cx="7239002" cy="1077730"/>
          </a:xfrm>
        </p:grpSpPr>
        <p:sp>
          <p:nvSpPr>
            <p:cNvPr id="1028" name="Google Shape;1028;p113"/>
            <p:cNvSpPr/>
            <p:nvPr/>
          </p:nvSpPr>
          <p:spPr>
            <a:xfrm>
              <a:off x="12801600" y="3182896"/>
              <a:ext cx="228600" cy="2285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29" name="Google Shape;1029;p113"/>
            <p:cNvSpPr txBox="1"/>
            <p:nvPr/>
          </p:nvSpPr>
          <p:spPr>
            <a:xfrm>
              <a:off x="13411200" y="2933700"/>
              <a:ext cx="3276600" cy="6460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Roboto Condensed"/>
                <a:buNone/>
              </a:pPr>
              <a:r>
                <a:rPr lang="pl-PL" sz="3600" b="0" i="0" u="none" dirty="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geografia</a:t>
              </a:r>
              <a:endParaRPr dirty="0"/>
            </a:p>
          </p:txBody>
        </p:sp>
        <p:sp>
          <p:nvSpPr>
            <p:cNvPr id="1030" name="Google Shape;1030;p113"/>
            <p:cNvSpPr txBox="1"/>
            <p:nvPr/>
          </p:nvSpPr>
          <p:spPr>
            <a:xfrm>
              <a:off x="13411202" y="3570199"/>
              <a:ext cx="3886199" cy="4000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31" name="Google Shape;1031;p113"/>
            <p:cNvSpPr txBox="1"/>
            <p:nvPr/>
          </p:nvSpPr>
          <p:spPr>
            <a:xfrm>
              <a:off x="10058399" y="2933700"/>
              <a:ext cx="2590787" cy="1077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Roboto Condensed"/>
                <a:buNone/>
              </a:pPr>
              <a:r>
                <a:rPr lang="en-US" sz="3200" b="0" i="0" u="none" dirty="0" err="1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przedmiot</a:t>
              </a:r>
              <a:r>
                <a:rPr lang="en-US" sz="3200" b="0" i="0" u="none" dirty="0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3200" b="0" i="0" u="none" dirty="0" err="1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rozszerzony</a:t>
              </a:r>
              <a:endParaRPr dirty="0"/>
            </a:p>
          </p:txBody>
        </p:sp>
      </p:grpSp>
      <p:grpSp>
        <p:nvGrpSpPr>
          <p:cNvPr id="1032" name="Google Shape;1032;p113"/>
          <p:cNvGrpSpPr/>
          <p:nvPr/>
        </p:nvGrpSpPr>
        <p:grpSpPr>
          <a:xfrm>
            <a:off x="9677399" y="5283200"/>
            <a:ext cx="7239002" cy="1076325"/>
            <a:chOff x="10058399" y="2933700"/>
            <a:chExt cx="7239002" cy="1077415"/>
          </a:xfrm>
        </p:grpSpPr>
        <p:sp>
          <p:nvSpPr>
            <p:cNvPr id="1033" name="Google Shape;1033;p113"/>
            <p:cNvSpPr/>
            <p:nvPr/>
          </p:nvSpPr>
          <p:spPr>
            <a:xfrm>
              <a:off x="12801600" y="3183190"/>
              <a:ext cx="228600" cy="227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34" name="Google Shape;1034;p113"/>
            <p:cNvSpPr txBox="1"/>
            <p:nvPr/>
          </p:nvSpPr>
          <p:spPr>
            <a:xfrm>
              <a:off x="13411200" y="2933700"/>
              <a:ext cx="3276600" cy="6467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Roboto Condensed"/>
                <a:buNone/>
              </a:pPr>
              <a:r>
                <a:rPr lang="en-US" sz="3600" b="0" i="0" u="none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j.angielski</a:t>
              </a:r>
              <a:endParaRPr/>
            </a:p>
          </p:txBody>
        </p:sp>
        <p:sp>
          <p:nvSpPr>
            <p:cNvPr id="1035" name="Google Shape;1035;p113"/>
            <p:cNvSpPr txBox="1"/>
            <p:nvPr/>
          </p:nvSpPr>
          <p:spPr>
            <a:xfrm>
              <a:off x="13411202" y="3570199"/>
              <a:ext cx="3886199" cy="4005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36" name="Google Shape;1036;p113"/>
            <p:cNvSpPr txBox="1"/>
            <p:nvPr/>
          </p:nvSpPr>
          <p:spPr>
            <a:xfrm>
              <a:off x="10058399" y="2933700"/>
              <a:ext cx="2590785" cy="10774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Roboto Condensed"/>
                <a:buNone/>
              </a:pPr>
              <a:r>
                <a:rPr lang="en-US" sz="3200" b="0" i="0" u="none" dirty="0" err="1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przedmiot</a:t>
              </a:r>
              <a:r>
                <a:rPr lang="en-US" sz="3200" b="0" i="0" u="none" dirty="0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3200" b="0" i="0" u="none" dirty="0" err="1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rozszerzony</a:t>
              </a:r>
              <a:endParaRPr dirty="0"/>
            </a:p>
          </p:txBody>
        </p:sp>
      </p:grpSp>
      <p:grpSp>
        <p:nvGrpSpPr>
          <p:cNvPr id="1037" name="Google Shape;1037;p113"/>
          <p:cNvGrpSpPr/>
          <p:nvPr/>
        </p:nvGrpSpPr>
        <p:grpSpPr>
          <a:xfrm>
            <a:off x="9677400" y="6875462"/>
            <a:ext cx="8164513" cy="1036637"/>
            <a:chOff x="10058400" y="2933700"/>
            <a:chExt cx="8164951" cy="1036541"/>
          </a:xfrm>
        </p:grpSpPr>
        <p:sp>
          <p:nvSpPr>
            <p:cNvPr id="1038" name="Google Shape;1038;p113"/>
            <p:cNvSpPr/>
            <p:nvPr/>
          </p:nvSpPr>
          <p:spPr>
            <a:xfrm>
              <a:off x="12801747" y="3182914"/>
              <a:ext cx="228612" cy="2285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39" name="Google Shape;1039;p113"/>
            <p:cNvSpPr txBox="1"/>
            <p:nvPr/>
          </p:nvSpPr>
          <p:spPr>
            <a:xfrm>
              <a:off x="13411380" y="2933700"/>
              <a:ext cx="4811971" cy="646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Roboto Condensed"/>
                <a:buNone/>
              </a:pPr>
              <a:r>
                <a:rPr lang="en-US" sz="3600" b="0" i="0" u="none" dirty="0" err="1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j.angielski</a:t>
              </a:r>
              <a:r>
                <a:rPr lang="en-US" sz="3600" b="0" i="0" u="none" dirty="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endParaRPr lang="pl-PL" sz="3600" b="0" i="0" u="none" dirty="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Roboto Condensed"/>
                <a:buNone/>
              </a:pPr>
              <a:r>
                <a:rPr lang="en-US" sz="3600" b="0" i="0" u="none" dirty="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+ </a:t>
              </a:r>
              <a:r>
                <a:rPr lang="en-US" sz="3600" b="0" i="0" u="none" dirty="0" err="1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j.niemiecki</a:t>
              </a:r>
              <a:endParaRPr dirty="0"/>
            </a:p>
          </p:txBody>
        </p:sp>
        <p:sp>
          <p:nvSpPr>
            <p:cNvPr id="1040" name="Google Shape;1040;p113"/>
            <p:cNvSpPr txBox="1"/>
            <p:nvPr/>
          </p:nvSpPr>
          <p:spPr>
            <a:xfrm>
              <a:off x="13411202" y="3570199"/>
              <a:ext cx="3886199" cy="4000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41" name="Google Shape;1041;p113"/>
            <p:cNvSpPr txBox="1"/>
            <p:nvPr/>
          </p:nvSpPr>
          <p:spPr>
            <a:xfrm>
              <a:off x="10058400" y="2933700"/>
              <a:ext cx="2590917" cy="636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Roboto Condensed"/>
                <a:buNone/>
              </a:pPr>
              <a:r>
                <a:rPr lang="en-US" sz="3200" b="0" i="0" u="none" dirty="0" err="1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języki</a:t>
              </a:r>
              <a:r>
                <a:rPr lang="en-US" sz="3200" b="0" i="0" u="none" dirty="0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3200" b="0" i="0" u="none" dirty="0" err="1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obce</a:t>
              </a:r>
              <a:endParaRPr dirty="0"/>
            </a:p>
          </p:txBody>
        </p:sp>
      </p:grpSp>
      <p:sp>
        <p:nvSpPr>
          <p:cNvPr id="1048" name="Google Shape;1048;p113"/>
          <p:cNvSpPr/>
          <p:nvPr/>
        </p:nvSpPr>
        <p:spPr>
          <a:xfrm rot="5400000">
            <a:off x="-25400" y="5892800"/>
            <a:ext cx="4411662" cy="4411662"/>
          </a:xfrm>
          <a:custGeom>
            <a:avLst/>
            <a:gdLst/>
            <a:ahLst/>
            <a:cxnLst/>
            <a:rect l="l" t="t" r="r" b="b"/>
            <a:pathLst>
              <a:path w="5143500" h="5143500" extrusionOk="0">
                <a:moveTo>
                  <a:pt x="5143500" y="0"/>
                </a:moveTo>
                <a:lnTo>
                  <a:pt x="5143500" y="5143500"/>
                </a:lnTo>
                <a:lnTo>
                  <a:pt x="0" y="5143500"/>
                </a:lnTo>
                <a:cubicBezTo>
                  <a:pt x="0" y="2302823"/>
                  <a:pt x="2302823" y="0"/>
                  <a:pt x="51435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9" name="Google Shape;1049;p113"/>
          <p:cNvSpPr txBox="1"/>
          <p:nvPr/>
        </p:nvSpPr>
        <p:spPr>
          <a:xfrm>
            <a:off x="228600" y="8578850"/>
            <a:ext cx="4410075" cy="1584325"/>
          </a:xfrm>
          <a:prstGeom prst="rect">
            <a:avLst/>
          </a:prstGeom>
          <a:noFill/>
          <a:ln>
            <a:noFill/>
          </a:ln>
          <a:effectLst>
            <a:outerShdw blurRad="63500" dist="50800" dir="5400000">
              <a:srgbClr val="6A6A8A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700"/>
              <a:buFont typeface="Roboto Condensed"/>
              <a:buNone/>
            </a:pPr>
            <a:r>
              <a:rPr lang="pl-PL" sz="9700" b="1" i="0" u="none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</a:t>
            </a:r>
            <a:r>
              <a:rPr lang="en-US" sz="9700" b="1" i="0" u="none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</a:t>
            </a:r>
            <a:endParaRPr dirty="0"/>
          </a:p>
        </p:txBody>
      </p:sp>
      <p:sp>
        <p:nvSpPr>
          <p:cNvPr id="1050" name="Google Shape;1050;p113"/>
          <p:cNvSpPr txBox="1"/>
          <p:nvPr/>
        </p:nvSpPr>
        <p:spPr>
          <a:xfrm>
            <a:off x="228600" y="8043862"/>
            <a:ext cx="1735137" cy="83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Roboto"/>
              <a:buNone/>
            </a:pPr>
            <a:r>
              <a:rPr lang="en-US" sz="4800" b="0" i="0" u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Klasa</a:t>
            </a:r>
            <a:endParaRPr/>
          </a:p>
        </p:txBody>
      </p:sp>
      <p:sp>
        <p:nvSpPr>
          <p:cNvPr id="36" name="Google Shape;920;p110">
            <a:extLst>
              <a:ext uri="{FF2B5EF4-FFF2-40B4-BE49-F238E27FC236}">
                <a16:creationId xmlns:a16="http://schemas.microsoft.com/office/drawing/2014/main" id="{3151A4B6-C007-4EEF-945D-BC1BB6607E7E}"/>
              </a:ext>
            </a:extLst>
          </p:cNvPr>
          <p:cNvSpPr txBox="1"/>
          <p:nvPr/>
        </p:nvSpPr>
        <p:spPr>
          <a:xfrm>
            <a:off x="10058400" y="8986037"/>
            <a:ext cx="8001000" cy="915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None/>
            </a:pPr>
            <a:r>
              <a:rPr lang="pl-PL" sz="20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obowiązkowe przedmioty rekrutacyjne: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None/>
            </a:pPr>
            <a:r>
              <a:rPr lang="pl-PL" sz="2000" b="1" i="0" u="none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j.polski</a:t>
            </a:r>
            <a:r>
              <a:rPr lang="pl-PL" sz="2000" b="1" i="0" u="none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matematyka, </a:t>
            </a:r>
            <a:r>
              <a:rPr lang="pl-PL" sz="2000" b="1" i="0" u="none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j.obcy</a:t>
            </a:r>
            <a:r>
              <a:rPr lang="pl-PL" sz="2000" b="1" i="0" u="none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geografia</a:t>
            </a:r>
            <a:endParaRPr dirty="0"/>
          </a:p>
        </p:txBody>
      </p:sp>
    </p:spTree>
  </p:cSld>
  <p:clrMapOvr>
    <a:masterClrMapping/>
  </p:clrMapOvr>
  <p:transition advTm="676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115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54483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Roboto"/>
              <a:buNone/>
            </a:pPr>
            <a:r>
              <a:rPr lang="en-US" sz="4500" b="1" i="0" u="none" dirty="0" err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nasze</a:t>
            </a:r>
            <a:br>
              <a:rPr lang="en-US" sz="4500" b="1" i="0" u="none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500" b="1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kierunki</a:t>
            </a:r>
            <a:endParaRPr dirty="0"/>
          </a:p>
        </p:txBody>
      </p:sp>
      <p:grpSp>
        <p:nvGrpSpPr>
          <p:cNvPr id="1094" name="Google Shape;1094;p115"/>
          <p:cNvGrpSpPr/>
          <p:nvPr/>
        </p:nvGrpSpPr>
        <p:grpSpPr>
          <a:xfrm>
            <a:off x="8907307" y="3027337"/>
            <a:ext cx="9572420" cy="2433650"/>
            <a:chOff x="8019332" y="2838224"/>
            <a:chExt cx="9668742" cy="2435218"/>
          </a:xfrm>
        </p:grpSpPr>
        <p:sp>
          <p:nvSpPr>
            <p:cNvPr id="1095" name="Google Shape;1095;p115"/>
            <p:cNvSpPr txBox="1"/>
            <p:nvPr/>
          </p:nvSpPr>
          <p:spPr>
            <a:xfrm>
              <a:off x="8019332" y="2838224"/>
              <a:ext cx="9668742" cy="9229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400"/>
                <a:buFont typeface="Roboto Condensed"/>
                <a:buNone/>
              </a:pPr>
              <a:r>
                <a:rPr lang="pl-PL" sz="5400" b="1" dirty="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u</a:t>
              </a:r>
              <a:r>
                <a:rPr lang="pl-PL" sz="5400" b="1" i="0" u="none" dirty="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niwersytecka </a:t>
              </a:r>
              <a:r>
                <a:rPr lang="pl-PL" sz="5400" b="1" i="0" u="none" dirty="0">
                  <a:solidFill>
                    <a:srgbClr val="A156F4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ekonomiczno-prawna</a:t>
              </a:r>
              <a:endParaRPr dirty="0"/>
            </a:p>
          </p:txBody>
        </p:sp>
        <p:sp>
          <p:nvSpPr>
            <p:cNvPr id="1096" name="Google Shape;1096;p115"/>
            <p:cNvSpPr txBox="1"/>
            <p:nvPr/>
          </p:nvSpPr>
          <p:spPr>
            <a:xfrm>
              <a:off x="8088156" y="4565298"/>
              <a:ext cx="7842099" cy="708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Roboto"/>
                <a:buNone/>
              </a:pPr>
              <a:r>
                <a:rPr lang="pl-PL" sz="2000" dirty="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z</a:t>
              </a:r>
              <a:r>
                <a:rPr lang="pl-PL" sz="2000" b="0" i="0" u="none" dirty="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 innowacją pedagogiczną z matematyki i historii,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Roboto"/>
                <a:buNone/>
              </a:pPr>
              <a:r>
                <a:rPr lang="pl-PL" sz="2000" b="0" i="0" u="none" dirty="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pod </a:t>
              </a:r>
              <a:r>
                <a:rPr lang="pl-PL" sz="2000" b="1" i="0" u="none" dirty="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patronatem naukowym Uniwersytetu Wrocławskiego</a:t>
              </a:r>
              <a:endParaRPr lang="pl-PL" sz="2000" dirty="0"/>
            </a:p>
          </p:txBody>
        </p:sp>
      </p:grpSp>
      <p:cxnSp>
        <p:nvCxnSpPr>
          <p:cNvPr id="1097" name="Google Shape;1097;p115"/>
          <p:cNvCxnSpPr/>
          <p:nvPr/>
        </p:nvCxnSpPr>
        <p:spPr>
          <a:xfrm>
            <a:off x="3017837" y="7429500"/>
            <a:ext cx="12252325" cy="0"/>
          </a:xfrm>
          <a:prstGeom prst="straightConnector1">
            <a:avLst/>
          </a:prstGeom>
          <a:noFill/>
          <a:ln w="381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sp>
        <p:nvSpPr>
          <p:cNvPr id="1098" name="Google Shape;1098;p115"/>
          <p:cNvSpPr/>
          <p:nvPr/>
        </p:nvSpPr>
        <p:spPr>
          <a:xfrm>
            <a:off x="2560637" y="7200900"/>
            <a:ext cx="457200" cy="4572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9" name="Google Shape;1099;p115"/>
          <p:cNvSpPr/>
          <p:nvPr/>
        </p:nvSpPr>
        <p:spPr>
          <a:xfrm>
            <a:off x="8915400" y="7200900"/>
            <a:ext cx="457200" cy="4572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0" name="Google Shape;1100;p115"/>
          <p:cNvSpPr/>
          <p:nvPr/>
        </p:nvSpPr>
        <p:spPr>
          <a:xfrm>
            <a:off x="12091987" y="7200900"/>
            <a:ext cx="457200" cy="4572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1" name="Google Shape;1101;p115"/>
          <p:cNvSpPr/>
          <p:nvPr/>
        </p:nvSpPr>
        <p:spPr>
          <a:xfrm>
            <a:off x="15270163" y="7200900"/>
            <a:ext cx="457200" cy="4572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2" name="Google Shape;1102;p115"/>
          <p:cNvSpPr txBox="1"/>
          <p:nvPr/>
        </p:nvSpPr>
        <p:spPr>
          <a:xfrm>
            <a:off x="2560637" y="7878762"/>
            <a:ext cx="2544762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Roboto Condensed"/>
              <a:buNone/>
            </a:pPr>
            <a:r>
              <a:rPr lang="en-US" sz="3600" b="0" i="0" u="none" dirty="0" err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klasa</a:t>
            </a:r>
            <a:r>
              <a:rPr lang="en-US" sz="3600" b="0" i="0" u="none" dirty="0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1A</a:t>
            </a:r>
            <a:endParaRPr dirty="0"/>
          </a:p>
        </p:txBody>
      </p:sp>
      <p:sp>
        <p:nvSpPr>
          <p:cNvPr id="1103" name="Google Shape;1103;p115"/>
          <p:cNvSpPr txBox="1"/>
          <p:nvPr/>
        </p:nvSpPr>
        <p:spPr>
          <a:xfrm>
            <a:off x="8915400" y="7897812"/>
            <a:ext cx="259080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Roboto Condensed"/>
              <a:buNone/>
            </a:pPr>
            <a:r>
              <a:rPr lang="en-US" sz="3600" b="0" i="0" u="none" dirty="0" err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klasa</a:t>
            </a:r>
            <a:r>
              <a:rPr lang="en-US" sz="3600" b="0" i="0" u="none" dirty="0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1C</a:t>
            </a:r>
            <a:endParaRPr dirty="0"/>
          </a:p>
        </p:txBody>
      </p:sp>
      <p:sp>
        <p:nvSpPr>
          <p:cNvPr id="1104" name="Google Shape;1104;p115"/>
          <p:cNvSpPr txBox="1"/>
          <p:nvPr/>
        </p:nvSpPr>
        <p:spPr>
          <a:xfrm>
            <a:off x="12071350" y="7878762"/>
            <a:ext cx="2544762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Roboto Condensed"/>
              <a:buNone/>
            </a:pPr>
            <a:r>
              <a:rPr lang="en-US" sz="3600" b="0" i="0" u="none" dirty="0" err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klasa</a:t>
            </a:r>
            <a:r>
              <a:rPr lang="en-US" sz="3600" b="0" i="0" u="none" dirty="0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1D</a:t>
            </a:r>
            <a:endParaRPr dirty="0"/>
          </a:p>
        </p:txBody>
      </p:sp>
      <p:sp>
        <p:nvSpPr>
          <p:cNvPr id="1105" name="Google Shape;1105;p115"/>
          <p:cNvSpPr txBox="1"/>
          <p:nvPr/>
        </p:nvSpPr>
        <p:spPr>
          <a:xfrm>
            <a:off x="15270163" y="7878762"/>
            <a:ext cx="2544762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Roboto Condensed"/>
              <a:buNone/>
            </a:pPr>
            <a:r>
              <a:rPr lang="en-US" sz="3600" b="0" i="0" u="none" dirty="0" err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klasa</a:t>
            </a:r>
            <a:r>
              <a:rPr lang="en-US" sz="3600" b="0" i="0" u="none" dirty="0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1E</a:t>
            </a:r>
            <a:endParaRPr dirty="0"/>
          </a:p>
        </p:txBody>
      </p:sp>
      <p:pic>
        <p:nvPicPr>
          <p:cNvPr id="1106" name="Google Shape;1106;p115" descr="Podaż i popyt z wypełnieniem pełnym"/>
          <p:cNvPicPr preferRelativeResize="0"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391025" y="2736850"/>
            <a:ext cx="3867150" cy="386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7" name="Google Shape;1107;p115"/>
          <p:cNvSpPr/>
          <p:nvPr/>
        </p:nvSpPr>
        <p:spPr>
          <a:xfrm>
            <a:off x="5929312" y="7191375"/>
            <a:ext cx="457200" cy="4572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108" name="Google Shape;1108;p115"/>
          <p:cNvGrpSpPr/>
          <p:nvPr/>
        </p:nvGrpSpPr>
        <p:grpSpPr>
          <a:xfrm>
            <a:off x="5689600" y="7200900"/>
            <a:ext cx="2847975" cy="1404937"/>
            <a:chOff x="5534025" y="7200900"/>
            <a:chExt cx="2847975" cy="1404938"/>
          </a:xfrm>
        </p:grpSpPr>
        <p:sp>
          <p:nvSpPr>
            <p:cNvPr id="1109" name="Google Shape;1109;p115"/>
            <p:cNvSpPr txBox="1"/>
            <p:nvPr/>
          </p:nvSpPr>
          <p:spPr>
            <a:xfrm>
              <a:off x="5534025" y="7897813"/>
              <a:ext cx="2847975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Roboto Condensed"/>
                <a:buNone/>
              </a:pPr>
              <a:r>
                <a:rPr lang="en-US" sz="4000" b="1" i="0" u="none" dirty="0" err="1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klasa</a:t>
              </a:r>
              <a:r>
                <a:rPr lang="en-US" sz="4000" b="1" i="0" u="none" dirty="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1B</a:t>
              </a:r>
              <a:endParaRPr dirty="0"/>
            </a:p>
          </p:txBody>
        </p:sp>
        <p:sp>
          <p:nvSpPr>
            <p:cNvPr id="1110" name="Google Shape;1110;p115"/>
            <p:cNvSpPr/>
            <p:nvPr/>
          </p:nvSpPr>
          <p:spPr>
            <a:xfrm>
              <a:off x="5778500" y="7200900"/>
              <a:ext cx="457200" cy="457200"/>
            </a:xfrm>
            <a:prstGeom prst="ellipse">
              <a:avLst/>
            </a:prstGeom>
            <a:solidFill>
              <a:srgbClr val="A156F4"/>
            </a:solidFill>
            <a:ln w="25400" cap="flat" cmpd="sng">
              <a:solidFill>
                <a:srgbClr val="A156F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1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B</a:t>
              </a:r>
              <a:endParaRPr/>
            </a:p>
          </p:txBody>
        </p:sp>
      </p:grpSp>
    </p:spTree>
  </p:cSld>
  <p:clrMapOvr>
    <a:masterClrMapping/>
  </p:clrMapOvr>
  <p:transition advTm="69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6" name="Google Shape;1206;p118"/>
          <p:cNvPicPr preferRelativeResize="0"/>
          <p:nvPr/>
        </p:nvPicPr>
        <p:blipFill>
          <a:blip r:embed="rId3"/>
          <a:srcRect t="12005" b="12005"/>
          <a:stretch/>
        </p:blipFill>
        <p:spPr>
          <a:xfrm>
            <a:off x="-25400" y="0"/>
            <a:ext cx="9024938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7" name="Google Shape;1207;p118"/>
          <p:cNvSpPr txBox="1">
            <a:spLocks noGrp="1"/>
          </p:cNvSpPr>
          <p:nvPr>
            <p:ph type="title"/>
          </p:nvPr>
        </p:nvSpPr>
        <p:spPr>
          <a:xfrm>
            <a:off x="10058400" y="571500"/>
            <a:ext cx="68580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156F4"/>
              </a:buClr>
              <a:buSzPts val="4500"/>
              <a:buFont typeface="Roboto"/>
              <a:buNone/>
            </a:pPr>
            <a:r>
              <a:rPr lang="pl-PL" sz="4500" b="1" i="0" u="none" dirty="0">
                <a:solidFill>
                  <a:srgbClr val="A156F4"/>
                </a:solidFill>
                <a:latin typeface="Roboto"/>
                <a:ea typeface="Roboto"/>
                <a:cs typeface="Roboto"/>
                <a:sym typeface="Roboto"/>
              </a:rPr>
              <a:t>uniwersytecka</a:t>
            </a:r>
            <a:br>
              <a:rPr lang="en-US" sz="45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l-PL" sz="45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ekonomiczno-prawna</a:t>
            </a:r>
            <a:endParaRPr dirty="0"/>
          </a:p>
        </p:txBody>
      </p:sp>
      <p:cxnSp>
        <p:nvCxnSpPr>
          <p:cNvPr id="1208" name="Google Shape;1208;p118"/>
          <p:cNvCxnSpPr/>
          <p:nvPr/>
        </p:nvCxnSpPr>
        <p:spPr>
          <a:xfrm>
            <a:off x="12534900" y="2573337"/>
            <a:ext cx="0" cy="1363662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cxnSp>
        <p:nvCxnSpPr>
          <p:cNvPr id="1209" name="Google Shape;1209;p118"/>
          <p:cNvCxnSpPr/>
          <p:nvPr/>
        </p:nvCxnSpPr>
        <p:spPr>
          <a:xfrm>
            <a:off x="12534900" y="4165600"/>
            <a:ext cx="0" cy="1270000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cxnSp>
        <p:nvCxnSpPr>
          <p:cNvPr id="1210" name="Google Shape;1210;p118"/>
          <p:cNvCxnSpPr/>
          <p:nvPr/>
        </p:nvCxnSpPr>
        <p:spPr>
          <a:xfrm>
            <a:off x="12534900" y="5664200"/>
            <a:ext cx="0" cy="1346200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grpSp>
        <p:nvGrpSpPr>
          <p:cNvPr id="1211" name="Google Shape;1211;p118"/>
          <p:cNvGrpSpPr/>
          <p:nvPr/>
        </p:nvGrpSpPr>
        <p:grpSpPr>
          <a:xfrm>
            <a:off x="9677399" y="2095500"/>
            <a:ext cx="7239002" cy="1077912"/>
            <a:chOff x="10058399" y="2933700"/>
            <a:chExt cx="7239002" cy="1077730"/>
          </a:xfrm>
        </p:grpSpPr>
        <p:sp>
          <p:nvSpPr>
            <p:cNvPr id="1212" name="Google Shape;1212;p118"/>
            <p:cNvSpPr/>
            <p:nvPr/>
          </p:nvSpPr>
          <p:spPr>
            <a:xfrm>
              <a:off x="12801600" y="3182896"/>
              <a:ext cx="228600" cy="2285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13" name="Google Shape;1213;p118"/>
            <p:cNvSpPr txBox="1"/>
            <p:nvPr/>
          </p:nvSpPr>
          <p:spPr>
            <a:xfrm>
              <a:off x="13373100" y="2933700"/>
              <a:ext cx="3276600" cy="6460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Roboto Condensed"/>
                <a:buNone/>
              </a:pPr>
              <a:r>
                <a:rPr lang="pl-PL" sz="3600" dirty="0">
                  <a:solidFill>
                    <a:schemeClr val="dk1"/>
                  </a:solidFill>
                  <a:latin typeface="Roboto Condensed"/>
                  <a:sym typeface="Roboto Condensed"/>
                </a:rPr>
                <a:t>matematyka</a:t>
              </a:r>
              <a:endParaRPr dirty="0"/>
            </a:p>
          </p:txBody>
        </p:sp>
        <p:sp>
          <p:nvSpPr>
            <p:cNvPr id="1214" name="Google Shape;1214;p118"/>
            <p:cNvSpPr txBox="1"/>
            <p:nvPr/>
          </p:nvSpPr>
          <p:spPr>
            <a:xfrm>
              <a:off x="13411202" y="3570199"/>
              <a:ext cx="3886199" cy="4000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15" name="Google Shape;1215;p118"/>
            <p:cNvSpPr txBox="1"/>
            <p:nvPr/>
          </p:nvSpPr>
          <p:spPr>
            <a:xfrm>
              <a:off x="10058399" y="2933700"/>
              <a:ext cx="2400293" cy="1077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156F4"/>
                </a:buClr>
                <a:buSzPts val="3200"/>
                <a:buFont typeface="Roboto Condensed"/>
                <a:buNone/>
              </a:pPr>
              <a:r>
                <a:rPr lang="en-US" sz="3200" b="0" i="0" u="none" dirty="0" err="1">
                  <a:solidFill>
                    <a:srgbClr val="A156F4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przedmiot</a:t>
              </a:r>
              <a:r>
                <a:rPr lang="en-US" sz="3200" b="0" i="0" u="none" dirty="0">
                  <a:solidFill>
                    <a:srgbClr val="A156F4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3200" b="0" i="0" u="none" dirty="0" err="1">
                  <a:solidFill>
                    <a:srgbClr val="A156F4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rozszerzony</a:t>
              </a:r>
              <a:r>
                <a:rPr lang="en-US" sz="3200" b="0" i="0" u="none" dirty="0">
                  <a:solidFill>
                    <a:srgbClr val="A156F4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endParaRPr dirty="0"/>
            </a:p>
          </p:txBody>
        </p:sp>
      </p:grpSp>
      <p:grpSp>
        <p:nvGrpSpPr>
          <p:cNvPr id="1216" name="Google Shape;1216;p118"/>
          <p:cNvGrpSpPr/>
          <p:nvPr/>
        </p:nvGrpSpPr>
        <p:grpSpPr>
          <a:xfrm>
            <a:off x="9677400" y="3689350"/>
            <a:ext cx="7239001" cy="1077912"/>
            <a:chOff x="10058400" y="2933700"/>
            <a:chExt cx="7239001" cy="1077730"/>
          </a:xfrm>
        </p:grpSpPr>
        <p:sp>
          <p:nvSpPr>
            <p:cNvPr id="1217" name="Google Shape;1217;p118"/>
            <p:cNvSpPr/>
            <p:nvPr/>
          </p:nvSpPr>
          <p:spPr>
            <a:xfrm>
              <a:off x="12801600" y="3182896"/>
              <a:ext cx="228600" cy="2285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18" name="Google Shape;1218;p118"/>
            <p:cNvSpPr txBox="1"/>
            <p:nvPr/>
          </p:nvSpPr>
          <p:spPr>
            <a:xfrm>
              <a:off x="13411200" y="2933700"/>
              <a:ext cx="3276600" cy="6460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Roboto Condensed"/>
                <a:buNone/>
              </a:pPr>
              <a:r>
                <a:rPr lang="pl-PL" sz="3600" b="0" i="0" u="none" dirty="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historia</a:t>
              </a:r>
              <a:endParaRPr dirty="0"/>
            </a:p>
          </p:txBody>
        </p:sp>
        <p:sp>
          <p:nvSpPr>
            <p:cNvPr id="1219" name="Google Shape;1219;p118"/>
            <p:cNvSpPr txBox="1"/>
            <p:nvPr/>
          </p:nvSpPr>
          <p:spPr>
            <a:xfrm>
              <a:off x="13411202" y="3570199"/>
              <a:ext cx="3886199" cy="4000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20" name="Google Shape;1220;p118"/>
            <p:cNvSpPr txBox="1"/>
            <p:nvPr/>
          </p:nvSpPr>
          <p:spPr>
            <a:xfrm>
              <a:off x="10058400" y="2933700"/>
              <a:ext cx="2400284" cy="1077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156F4"/>
                </a:buClr>
                <a:buSzPts val="3200"/>
                <a:buFont typeface="Roboto Condensed"/>
                <a:buNone/>
              </a:pPr>
              <a:r>
                <a:rPr lang="en-US" sz="3200" b="0" i="0" u="none" dirty="0" err="1">
                  <a:solidFill>
                    <a:srgbClr val="A156F4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przedmiot</a:t>
              </a:r>
              <a:r>
                <a:rPr lang="en-US" sz="3200" b="0" i="0" u="none" dirty="0">
                  <a:solidFill>
                    <a:srgbClr val="A156F4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3200" b="0" i="0" u="none" dirty="0" err="1">
                  <a:solidFill>
                    <a:srgbClr val="A156F4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rozszerzony</a:t>
              </a:r>
              <a:endParaRPr dirty="0"/>
            </a:p>
          </p:txBody>
        </p:sp>
      </p:grpSp>
      <p:grpSp>
        <p:nvGrpSpPr>
          <p:cNvPr id="1221" name="Google Shape;1221;p118"/>
          <p:cNvGrpSpPr/>
          <p:nvPr/>
        </p:nvGrpSpPr>
        <p:grpSpPr>
          <a:xfrm>
            <a:off x="9677399" y="5186362"/>
            <a:ext cx="7239002" cy="1077912"/>
            <a:chOff x="10058399" y="2933700"/>
            <a:chExt cx="7239002" cy="1077730"/>
          </a:xfrm>
        </p:grpSpPr>
        <p:sp>
          <p:nvSpPr>
            <p:cNvPr id="1222" name="Google Shape;1222;p118"/>
            <p:cNvSpPr/>
            <p:nvPr/>
          </p:nvSpPr>
          <p:spPr>
            <a:xfrm>
              <a:off x="12801600" y="3182895"/>
              <a:ext cx="228600" cy="2285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23" name="Google Shape;1223;p118"/>
            <p:cNvSpPr txBox="1"/>
            <p:nvPr/>
          </p:nvSpPr>
          <p:spPr>
            <a:xfrm>
              <a:off x="13411200" y="2933700"/>
              <a:ext cx="3276600" cy="6460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Roboto Condensed"/>
                <a:buNone/>
              </a:pPr>
              <a:r>
                <a:rPr lang="en-US" sz="3600" b="0" i="0" u="none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j.angielski</a:t>
              </a:r>
              <a:endParaRPr/>
            </a:p>
          </p:txBody>
        </p:sp>
        <p:sp>
          <p:nvSpPr>
            <p:cNvPr id="1224" name="Google Shape;1224;p118"/>
            <p:cNvSpPr txBox="1"/>
            <p:nvPr/>
          </p:nvSpPr>
          <p:spPr>
            <a:xfrm>
              <a:off x="13411202" y="3570199"/>
              <a:ext cx="3886199" cy="4000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25" name="Google Shape;1225;p118"/>
            <p:cNvSpPr txBox="1"/>
            <p:nvPr/>
          </p:nvSpPr>
          <p:spPr>
            <a:xfrm>
              <a:off x="10058399" y="2933700"/>
              <a:ext cx="2400285" cy="1077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156F4"/>
                </a:buClr>
                <a:buSzPts val="3200"/>
                <a:buFont typeface="Roboto Condensed"/>
                <a:buNone/>
              </a:pPr>
              <a:r>
                <a:rPr lang="en-US" sz="3200" b="0" i="0" u="none" dirty="0" err="1">
                  <a:solidFill>
                    <a:srgbClr val="A156F4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przedmiot</a:t>
              </a:r>
              <a:r>
                <a:rPr lang="en-US" sz="3200" b="0" i="0" u="none" dirty="0">
                  <a:solidFill>
                    <a:srgbClr val="A156F4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3200" b="0" i="0" u="none" dirty="0" err="1">
                  <a:solidFill>
                    <a:srgbClr val="A156F4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rozszerzony</a:t>
              </a:r>
              <a:endParaRPr dirty="0"/>
            </a:p>
          </p:txBody>
        </p:sp>
      </p:grpSp>
      <p:grpSp>
        <p:nvGrpSpPr>
          <p:cNvPr id="1226" name="Google Shape;1226;p118"/>
          <p:cNvGrpSpPr/>
          <p:nvPr/>
        </p:nvGrpSpPr>
        <p:grpSpPr>
          <a:xfrm>
            <a:off x="9677400" y="6761162"/>
            <a:ext cx="7935912" cy="1036637"/>
            <a:chOff x="10058400" y="2933700"/>
            <a:chExt cx="7936379" cy="1036541"/>
          </a:xfrm>
        </p:grpSpPr>
        <p:sp>
          <p:nvSpPr>
            <p:cNvPr id="1227" name="Google Shape;1227;p118"/>
            <p:cNvSpPr/>
            <p:nvPr/>
          </p:nvSpPr>
          <p:spPr>
            <a:xfrm>
              <a:off x="12801761" y="3182914"/>
              <a:ext cx="228613" cy="2285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28" name="Google Shape;1228;p118"/>
            <p:cNvSpPr txBox="1"/>
            <p:nvPr/>
          </p:nvSpPr>
          <p:spPr>
            <a:xfrm>
              <a:off x="13411397" y="2933700"/>
              <a:ext cx="4583382" cy="646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Roboto Condensed"/>
                <a:buNone/>
              </a:pPr>
              <a:r>
                <a:rPr lang="en-US" sz="3600" b="0" i="0" u="none" dirty="0" err="1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j.angielski</a:t>
              </a:r>
              <a:r>
                <a:rPr lang="en-US" sz="3600" b="0" i="0" u="none" dirty="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endParaRPr lang="pl-PL" sz="3600" b="0" i="0" u="none" dirty="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Roboto Condensed"/>
                <a:buNone/>
              </a:pPr>
              <a:r>
                <a:rPr lang="en-US" sz="3600" b="0" i="0" u="none" dirty="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+ </a:t>
              </a:r>
              <a:r>
                <a:rPr lang="en-US" sz="3600" b="0" i="0" u="none" dirty="0" err="1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j.niemiecki</a:t>
              </a:r>
              <a:endParaRPr dirty="0"/>
            </a:p>
          </p:txBody>
        </p:sp>
        <p:sp>
          <p:nvSpPr>
            <p:cNvPr id="1229" name="Google Shape;1229;p118"/>
            <p:cNvSpPr txBox="1"/>
            <p:nvPr/>
          </p:nvSpPr>
          <p:spPr>
            <a:xfrm>
              <a:off x="13411202" y="3570199"/>
              <a:ext cx="3886199" cy="4000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30" name="Google Shape;1230;p118"/>
            <p:cNvSpPr txBox="1"/>
            <p:nvPr/>
          </p:nvSpPr>
          <p:spPr>
            <a:xfrm>
              <a:off x="10058400" y="2933700"/>
              <a:ext cx="2286134" cy="5841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156F4"/>
                </a:buClr>
                <a:buSzPts val="3200"/>
                <a:buFont typeface="Roboto Condensed"/>
                <a:buNone/>
              </a:pPr>
              <a:r>
                <a:rPr lang="en-US" sz="3200" b="0" i="0" u="none">
                  <a:solidFill>
                    <a:srgbClr val="A156F4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języki obce</a:t>
              </a:r>
              <a:endParaRPr/>
            </a:p>
          </p:txBody>
        </p:sp>
      </p:grpSp>
      <p:sp>
        <p:nvSpPr>
          <p:cNvPr id="1237" name="Google Shape;1237;p118"/>
          <p:cNvSpPr/>
          <p:nvPr/>
        </p:nvSpPr>
        <p:spPr>
          <a:xfrm rot="5400000">
            <a:off x="-25400" y="5892800"/>
            <a:ext cx="4411662" cy="4411662"/>
          </a:xfrm>
          <a:custGeom>
            <a:avLst/>
            <a:gdLst/>
            <a:ahLst/>
            <a:cxnLst/>
            <a:rect l="l" t="t" r="r" b="b"/>
            <a:pathLst>
              <a:path w="5143500" h="5143500" extrusionOk="0">
                <a:moveTo>
                  <a:pt x="5143500" y="0"/>
                </a:moveTo>
                <a:lnTo>
                  <a:pt x="5143500" y="5143500"/>
                </a:lnTo>
                <a:lnTo>
                  <a:pt x="0" y="5143500"/>
                </a:lnTo>
                <a:cubicBezTo>
                  <a:pt x="0" y="2302823"/>
                  <a:pt x="2302823" y="0"/>
                  <a:pt x="5143500" y="0"/>
                </a:cubicBezTo>
                <a:close/>
              </a:path>
            </a:pathLst>
          </a:custGeom>
          <a:solidFill>
            <a:srgbClr val="A156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8" name="Google Shape;1238;p118"/>
          <p:cNvSpPr txBox="1"/>
          <p:nvPr/>
        </p:nvSpPr>
        <p:spPr>
          <a:xfrm>
            <a:off x="228600" y="8578850"/>
            <a:ext cx="4410075" cy="1584325"/>
          </a:xfrm>
          <a:prstGeom prst="rect">
            <a:avLst/>
          </a:prstGeom>
          <a:noFill/>
          <a:ln>
            <a:noFill/>
          </a:ln>
          <a:effectLst>
            <a:outerShdw blurRad="63500" dist="50800" dir="5400000">
              <a:srgbClr val="6A6A8A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700"/>
              <a:buFont typeface="Roboto Condensed"/>
              <a:buNone/>
            </a:pPr>
            <a:r>
              <a:rPr lang="en-US" sz="9700" b="1" i="0" u="none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1B</a:t>
            </a:r>
            <a:endParaRPr dirty="0"/>
          </a:p>
        </p:txBody>
      </p:sp>
      <p:sp>
        <p:nvSpPr>
          <p:cNvPr id="1239" name="Google Shape;1239;p118"/>
          <p:cNvSpPr txBox="1"/>
          <p:nvPr/>
        </p:nvSpPr>
        <p:spPr>
          <a:xfrm>
            <a:off x="228600" y="8043862"/>
            <a:ext cx="1735137" cy="83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Roboto"/>
              <a:buNone/>
            </a:pPr>
            <a:r>
              <a:rPr lang="en-US" sz="4800" b="0" i="0" u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Klasa</a:t>
            </a:r>
            <a:endParaRPr/>
          </a:p>
        </p:txBody>
      </p:sp>
      <p:sp>
        <p:nvSpPr>
          <p:cNvPr id="36" name="Google Shape;920;p110">
            <a:extLst>
              <a:ext uri="{FF2B5EF4-FFF2-40B4-BE49-F238E27FC236}">
                <a16:creationId xmlns:a16="http://schemas.microsoft.com/office/drawing/2014/main" id="{6005391F-9DC7-45CC-818B-652876D973A8}"/>
              </a:ext>
            </a:extLst>
          </p:cNvPr>
          <p:cNvSpPr txBox="1"/>
          <p:nvPr/>
        </p:nvSpPr>
        <p:spPr>
          <a:xfrm>
            <a:off x="10058400" y="8986037"/>
            <a:ext cx="8001000" cy="915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None/>
            </a:pPr>
            <a:r>
              <a:rPr lang="pl-PL" sz="20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obowiązkowe przedmioty rekrutacyjne: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None/>
            </a:pPr>
            <a:r>
              <a:rPr lang="pl-PL" sz="2000" b="1" i="0" u="none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j.polski</a:t>
            </a:r>
            <a:r>
              <a:rPr lang="pl-PL" sz="2000" b="1" i="0" u="none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matematyka, </a:t>
            </a:r>
            <a:r>
              <a:rPr lang="pl-PL" sz="2000" b="1" i="0" u="none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j.obcy</a:t>
            </a:r>
            <a:r>
              <a:rPr lang="pl-PL" sz="2000" b="1" i="0" u="none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historia</a:t>
            </a:r>
            <a:endParaRPr dirty="0"/>
          </a:p>
        </p:txBody>
      </p:sp>
    </p:spTree>
  </p:cSld>
  <p:clrMapOvr>
    <a:masterClrMapping/>
  </p:clrMapOvr>
  <p:transition advTm="642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120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54483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Roboto"/>
              <a:buNone/>
            </a:pPr>
            <a: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nasze</a:t>
            </a:r>
            <a:b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kierunki</a:t>
            </a:r>
            <a:endParaRPr/>
          </a:p>
        </p:txBody>
      </p:sp>
      <p:grpSp>
        <p:nvGrpSpPr>
          <p:cNvPr id="1283" name="Google Shape;1283;p120"/>
          <p:cNvGrpSpPr/>
          <p:nvPr/>
        </p:nvGrpSpPr>
        <p:grpSpPr>
          <a:xfrm>
            <a:off x="10300236" y="3462337"/>
            <a:ext cx="8050725" cy="2980842"/>
            <a:chOff x="7968563" y="2838224"/>
            <a:chExt cx="7428174" cy="2982123"/>
          </a:xfrm>
        </p:grpSpPr>
        <p:sp>
          <p:nvSpPr>
            <p:cNvPr id="1284" name="Google Shape;1284;p120"/>
            <p:cNvSpPr txBox="1"/>
            <p:nvPr/>
          </p:nvSpPr>
          <p:spPr>
            <a:xfrm>
              <a:off x="8019333" y="2838224"/>
              <a:ext cx="7291644" cy="9227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400"/>
                <a:buFont typeface="Roboto Condensed"/>
                <a:buNone/>
              </a:pPr>
              <a:r>
                <a:rPr lang="pl-PL" sz="5400" b="1" dirty="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u</a:t>
              </a:r>
              <a:r>
                <a:rPr lang="pl-PL" sz="5400" b="1" i="0" u="none" dirty="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niwersytecka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400"/>
                <a:buFont typeface="Roboto Condensed"/>
                <a:buNone/>
              </a:pPr>
              <a:r>
                <a:rPr lang="pl-PL" sz="5400" b="1" i="0" u="none" dirty="0">
                  <a:solidFill>
                    <a:srgbClr val="92D05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biologiczno-chemiczna</a:t>
              </a:r>
              <a:endParaRPr dirty="0"/>
            </a:p>
          </p:txBody>
        </p:sp>
        <p:sp>
          <p:nvSpPr>
            <p:cNvPr id="1285" name="Google Shape;1285;p120"/>
            <p:cNvSpPr txBox="1"/>
            <p:nvPr/>
          </p:nvSpPr>
          <p:spPr>
            <a:xfrm>
              <a:off x="7968563" y="4496425"/>
              <a:ext cx="7428174" cy="13239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Roboto"/>
                <a:buNone/>
              </a:pPr>
              <a:r>
                <a:rPr lang="pl-PL" sz="2000" dirty="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z</a:t>
              </a:r>
              <a:r>
                <a:rPr lang="pl-PL" sz="2000" b="0" i="0" u="none" dirty="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 innowacją pedagogiczną z biologii i chemii,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Roboto"/>
                <a:buNone/>
              </a:pPr>
              <a:r>
                <a:rPr lang="pl-PL" sz="2000" b="0" i="0" u="none" dirty="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pod </a:t>
              </a:r>
              <a:r>
                <a:rPr lang="pl-PL" sz="2000" b="1" i="0" u="none" dirty="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patronatem naukowym Uniwersytetu Wrocławskiego</a:t>
              </a:r>
              <a:endParaRPr lang="pl-PL" sz="2000" dirty="0"/>
            </a:p>
          </p:txBody>
        </p:sp>
      </p:grpSp>
      <p:cxnSp>
        <p:nvCxnSpPr>
          <p:cNvPr id="1286" name="Google Shape;1286;p120"/>
          <p:cNvCxnSpPr/>
          <p:nvPr/>
        </p:nvCxnSpPr>
        <p:spPr>
          <a:xfrm>
            <a:off x="3017837" y="7429500"/>
            <a:ext cx="12252325" cy="0"/>
          </a:xfrm>
          <a:prstGeom prst="straightConnector1">
            <a:avLst/>
          </a:prstGeom>
          <a:noFill/>
          <a:ln w="381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sp>
        <p:nvSpPr>
          <p:cNvPr id="1287" name="Google Shape;1287;p120"/>
          <p:cNvSpPr/>
          <p:nvPr/>
        </p:nvSpPr>
        <p:spPr>
          <a:xfrm>
            <a:off x="2560637" y="7200900"/>
            <a:ext cx="457200" cy="4572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88" name="Google Shape;1288;p120"/>
          <p:cNvSpPr/>
          <p:nvPr/>
        </p:nvSpPr>
        <p:spPr>
          <a:xfrm>
            <a:off x="5457825" y="7196137"/>
            <a:ext cx="457200" cy="4572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89" name="Google Shape;1289;p120"/>
          <p:cNvSpPr/>
          <p:nvPr/>
        </p:nvSpPr>
        <p:spPr>
          <a:xfrm>
            <a:off x="11812587" y="7196137"/>
            <a:ext cx="457200" cy="4572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90" name="Google Shape;1290;p120"/>
          <p:cNvSpPr/>
          <p:nvPr/>
        </p:nvSpPr>
        <p:spPr>
          <a:xfrm>
            <a:off x="15270163" y="7200900"/>
            <a:ext cx="457200" cy="4572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91" name="Google Shape;1291;p120"/>
          <p:cNvSpPr txBox="1"/>
          <p:nvPr/>
        </p:nvSpPr>
        <p:spPr>
          <a:xfrm>
            <a:off x="2560637" y="7877175"/>
            <a:ext cx="2479675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Roboto Condensed"/>
              <a:buNone/>
            </a:pPr>
            <a:r>
              <a:rPr lang="en-US" sz="3600" b="0" i="0" u="none" dirty="0" err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klasa</a:t>
            </a:r>
            <a:r>
              <a:rPr lang="en-US" sz="3600" b="0" i="0" u="none" dirty="0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1A</a:t>
            </a:r>
            <a:endParaRPr dirty="0"/>
          </a:p>
        </p:txBody>
      </p:sp>
      <p:sp>
        <p:nvSpPr>
          <p:cNvPr id="1292" name="Google Shape;1292;p120"/>
          <p:cNvSpPr txBox="1"/>
          <p:nvPr/>
        </p:nvSpPr>
        <p:spPr>
          <a:xfrm>
            <a:off x="5457825" y="7877175"/>
            <a:ext cx="2479675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Roboto Condensed"/>
              <a:buNone/>
            </a:pPr>
            <a:r>
              <a:rPr lang="en-US" sz="3600" b="0" i="0" u="none" dirty="0" err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klasa</a:t>
            </a:r>
            <a:r>
              <a:rPr lang="en-US" sz="3600" b="0" i="0" u="none" dirty="0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1B</a:t>
            </a:r>
            <a:endParaRPr dirty="0"/>
          </a:p>
        </p:txBody>
      </p:sp>
      <p:sp>
        <p:nvSpPr>
          <p:cNvPr id="1293" name="Google Shape;1293;p120"/>
          <p:cNvSpPr txBox="1"/>
          <p:nvPr/>
        </p:nvSpPr>
        <p:spPr>
          <a:xfrm>
            <a:off x="11812587" y="7835900"/>
            <a:ext cx="2513012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Roboto Condensed"/>
              <a:buNone/>
            </a:pPr>
            <a:r>
              <a:rPr lang="en-US" sz="3600" b="0" i="0" u="none" dirty="0" err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klasa</a:t>
            </a:r>
            <a:r>
              <a:rPr lang="en-US" sz="3600" b="0" i="0" u="none" dirty="0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1D</a:t>
            </a:r>
            <a:endParaRPr dirty="0"/>
          </a:p>
        </p:txBody>
      </p:sp>
      <p:sp>
        <p:nvSpPr>
          <p:cNvPr id="1294" name="Google Shape;1294;p120"/>
          <p:cNvSpPr txBox="1"/>
          <p:nvPr/>
        </p:nvSpPr>
        <p:spPr>
          <a:xfrm>
            <a:off x="15270163" y="7867650"/>
            <a:ext cx="2513012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Roboto Condensed"/>
              <a:buNone/>
            </a:pPr>
            <a:r>
              <a:rPr lang="en-US" sz="3600" b="0" i="0" u="none" dirty="0" err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klasa</a:t>
            </a:r>
            <a:r>
              <a:rPr lang="en-US" sz="3600" b="0" i="0" u="none" dirty="0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1E</a:t>
            </a:r>
            <a:endParaRPr dirty="0"/>
          </a:p>
        </p:txBody>
      </p:sp>
      <p:pic>
        <p:nvPicPr>
          <p:cNvPr id="1295" name="Google Shape;1295;p120" descr="Mikroskop z wypełnieniem pełnym"/>
          <p:cNvPicPr preferRelativeResize="0"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211094" y="2795587"/>
            <a:ext cx="3973512" cy="3973512"/>
          </a:xfrm>
          <a:prstGeom prst="rect">
            <a:avLst/>
          </a:prstGeom>
          <a:noFill/>
          <a:ln>
            <a:noFill/>
          </a:ln>
        </p:spPr>
      </p:pic>
      <p:sp>
        <p:nvSpPr>
          <p:cNvPr id="1296" name="Google Shape;1296;p120"/>
          <p:cNvSpPr/>
          <p:nvPr/>
        </p:nvSpPr>
        <p:spPr>
          <a:xfrm>
            <a:off x="8356600" y="7216775"/>
            <a:ext cx="457200" cy="4572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297" name="Google Shape;1297;p120"/>
          <p:cNvGrpSpPr/>
          <p:nvPr/>
        </p:nvGrpSpPr>
        <p:grpSpPr>
          <a:xfrm>
            <a:off x="8355012" y="7216775"/>
            <a:ext cx="2846387" cy="1327150"/>
            <a:chOff x="8355013" y="7216775"/>
            <a:chExt cx="2846387" cy="1327150"/>
          </a:xfrm>
        </p:grpSpPr>
        <p:sp>
          <p:nvSpPr>
            <p:cNvPr id="1298" name="Google Shape;1298;p120"/>
            <p:cNvSpPr txBox="1"/>
            <p:nvPr/>
          </p:nvSpPr>
          <p:spPr>
            <a:xfrm>
              <a:off x="8355013" y="7835900"/>
              <a:ext cx="2846387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Roboto Condensed"/>
                <a:buNone/>
              </a:pPr>
              <a:r>
                <a:rPr lang="en-US" sz="4000" b="1" i="0" u="none" dirty="0" err="1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klasa</a:t>
              </a:r>
              <a:r>
                <a:rPr lang="en-US" sz="4000" b="1" i="0" u="none" dirty="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1C</a:t>
              </a:r>
              <a:endParaRPr dirty="0"/>
            </a:p>
          </p:txBody>
        </p:sp>
        <p:sp>
          <p:nvSpPr>
            <p:cNvPr id="1299" name="Google Shape;1299;p120"/>
            <p:cNvSpPr/>
            <p:nvPr/>
          </p:nvSpPr>
          <p:spPr>
            <a:xfrm>
              <a:off x="8356600" y="7216775"/>
              <a:ext cx="457200" cy="457200"/>
            </a:xfrm>
            <a:prstGeom prst="ellipse">
              <a:avLst/>
            </a:prstGeom>
            <a:solidFill>
              <a:srgbClr val="92D050"/>
            </a:solidFill>
            <a:ln w="25400" cap="flat" cmpd="sng">
              <a:solidFill>
                <a:srgbClr val="92D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1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C</a:t>
              </a:r>
              <a:endParaRPr/>
            </a:p>
          </p:txBody>
        </p:sp>
      </p:grpSp>
    </p:spTree>
  </p:cSld>
  <p:clrMapOvr>
    <a:masterClrMapping/>
  </p:clrMapOvr>
  <p:transition advTm="57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1055;p114">
            <a:extLst>
              <a:ext uri="{FF2B5EF4-FFF2-40B4-BE49-F238E27FC236}">
                <a16:creationId xmlns:a16="http://schemas.microsoft.com/office/drawing/2014/main" id="{4BD2FE68-5F05-411D-B759-5D018DD2C38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55" r="43455"/>
          <a:stretch/>
        </p:blipFill>
        <p:spPr>
          <a:xfrm>
            <a:off x="0" y="-38100"/>
            <a:ext cx="9396412" cy="1032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2" name="Google Shape;1382;p123"/>
          <p:cNvSpPr txBox="1">
            <a:spLocks noGrp="1"/>
          </p:cNvSpPr>
          <p:nvPr>
            <p:ph type="title"/>
          </p:nvPr>
        </p:nvSpPr>
        <p:spPr>
          <a:xfrm>
            <a:off x="10058400" y="571500"/>
            <a:ext cx="72390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500"/>
              <a:buFont typeface="Roboto"/>
              <a:buNone/>
            </a:pPr>
            <a:r>
              <a:rPr lang="pl-PL" sz="4500" b="1" i="0" u="none" dirty="0">
                <a:solidFill>
                  <a:srgbClr val="92D050"/>
                </a:solidFill>
                <a:latin typeface="Roboto"/>
                <a:ea typeface="Roboto"/>
                <a:cs typeface="Roboto"/>
                <a:sym typeface="Roboto"/>
              </a:rPr>
              <a:t>uniwersytecka</a:t>
            </a:r>
            <a:br>
              <a:rPr lang="en-US" sz="45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l-PL" sz="45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biologiczno-chemiczna</a:t>
            </a:r>
            <a:endParaRPr dirty="0"/>
          </a:p>
        </p:txBody>
      </p:sp>
      <p:cxnSp>
        <p:nvCxnSpPr>
          <p:cNvPr id="1383" name="Google Shape;1383;p123"/>
          <p:cNvCxnSpPr/>
          <p:nvPr/>
        </p:nvCxnSpPr>
        <p:spPr>
          <a:xfrm>
            <a:off x="12534900" y="2573337"/>
            <a:ext cx="0" cy="1363662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cxnSp>
        <p:nvCxnSpPr>
          <p:cNvPr id="1384" name="Google Shape;1384;p123"/>
          <p:cNvCxnSpPr/>
          <p:nvPr/>
        </p:nvCxnSpPr>
        <p:spPr>
          <a:xfrm>
            <a:off x="12534900" y="4165600"/>
            <a:ext cx="0" cy="1365250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cxnSp>
        <p:nvCxnSpPr>
          <p:cNvPr id="1385" name="Google Shape;1385;p123"/>
          <p:cNvCxnSpPr/>
          <p:nvPr/>
        </p:nvCxnSpPr>
        <p:spPr>
          <a:xfrm>
            <a:off x="12534900" y="5759450"/>
            <a:ext cx="0" cy="1365250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grpSp>
        <p:nvGrpSpPr>
          <p:cNvPr id="1386" name="Google Shape;1386;p123"/>
          <p:cNvGrpSpPr/>
          <p:nvPr/>
        </p:nvGrpSpPr>
        <p:grpSpPr>
          <a:xfrm>
            <a:off x="9677399" y="2095500"/>
            <a:ext cx="7239002" cy="1077912"/>
            <a:chOff x="10058399" y="2933700"/>
            <a:chExt cx="7239002" cy="1077730"/>
          </a:xfrm>
        </p:grpSpPr>
        <p:sp>
          <p:nvSpPr>
            <p:cNvPr id="1387" name="Google Shape;1387;p123"/>
            <p:cNvSpPr/>
            <p:nvPr/>
          </p:nvSpPr>
          <p:spPr>
            <a:xfrm>
              <a:off x="12801600" y="3182896"/>
              <a:ext cx="228600" cy="2285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88" name="Google Shape;1388;p123"/>
            <p:cNvSpPr txBox="1"/>
            <p:nvPr/>
          </p:nvSpPr>
          <p:spPr>
            <a:xfrm>
              <a:off x="13411200" y="2933700"/>
              <a:ext cx="3276600" cy="6460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Roboto Condensed"/>
                <a:buNone/>
              </a:pPr>
              <a:r>
                <a:rPr lang="pl-PL" sz="3600" b="0" i="0" u="none" dirty="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biologia</a:t>
              </a:r>
              <a:endParaRPr dirty="0"/>
            </a:p>
          </p:txBody>
        </p:sp>
        <p:sp>
          <p:nvSpPr>
            <p:cNvPr id="1389" name="Google Shape;1389;p123"/>
            <p:cNvSpPr txBox="1"/>
            <p:nvPr/>
          </p:nvSpPr>
          <p:spPr>
            <a:xfrm>
              <a:off x="13411202" y="3570199"/>
              <a:ext cx="3886199" cy="4000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90" name="Google Shape;1390;p123"/>
            <p:cNvSpPr txBox="1"/>
            <p:nvPr/>
          </p:nvSpPr>
          <p:spPr>
            <a:xfrm>
              <a:off x="10058399" y="2933700"/>
              <a:ext cx="2590797" cy="1077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D050"/>
                </a:buClr>
                <a:buSzPts val="3200"/>
                <a:buFont typeface="Roboto Condensed"/>
                <a:buNone/>
              </a:pPr>
              <a:r>
                <a:rPr lang="en-US" sz="3200" b="0" i="0" u="none" dirty="0" err="1">
                  <a:solidFill>
                    <a:srgbClr val="92D05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przedmiot</a:t>
              </a:r>
              <a:r>
                <a:rPr lang="en-US" sz="3200" b="0" i="0" u="none" dirty="0">
                  <a:solidFill>
                    <a:srgbClr val="92D05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3200" b="0" i="0" u="none" dirty="0" err="1">
                  <a:solidFill>
                    <a:srgbClr val="92D05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rozszerzony</a:t>
              </a:r>
              <a:r>
                <a:rPr lang="en-US" sz="3200" b="0" i="0" u="none" dirty="0">
                  <a:solidFill>
                    <a:srgbClr val="92D05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endParaRPr dirty="0"/>
            </a:p>
          </p:txBody>
        </p:sp>
      </p:grpSp>
      <p:grpSp>
        <p:nvGrpSpPr>
          <p:cNvPr id="1391" name="Google Shape;1391;p123"/>
          <p:cNvGrpSpPr/>
          <p:nvPr/>
        </p:nvGrpSpPr>
        <p:grpSpPr>
          <a:xfrm>
            <a:off x="9677399" y="3689350"/>
            <a:ext cx="7239002" cy="1077912"/>
            <a:chOff x="10058399" y="2933700"/>
            <a:chExt cx="7239002" cy="1077730"/>
          </a:xfrm>
        </p:grpSpPr>
        <p:sp>
          <p:nvSpPr>
            <p:cNvPr id="1392" name="Google Shape;1392;p123"/>
            <p:cNvSpPr/>
            <p:nvPr/>
          </p:nvSpPr>
          <p:spPr>
            <a:xfrm>
              <a:off x="12801600" y="3182896"/>
              <a:ext cx="228600" cy="2285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93" name="Google Shape;1393;p123"/>
            <p:cNvSpPr txBox="1"/>
            <p:nvPr/>
          </p:nvSpPr>
          <p:spPr>
            <a:xfrm>
              <a:off x="13411200" y="2933700"/>
              <a:ext cx="3276600" cy="6460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Roboto Condensed"/>
                <a:buNone/>
              </a:pPr>
              <a:r>
                <a:rPr lang="pl-PL" sz="3600" b="0" i="0" u="none" dirty="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chemia</a:t>
              </a:r>
              <a:endParaRPr dirty="0"/>
            </a:p>
          </p:txBody>
        </p:sp>
        <p:sp>
          <p:nvSpPr>
            <p:cNvPr id="1394" name="Google Shape;1394;p123"/>
            <p:cNvSpPr txBox="1"/>
            <p:nvPr/>
          </p:nvSpPr>
          <p:spPr>
            <a:xfrm>
              <a:off x="13411202" y="3570199"/>
              <a:ext cx="3886199" cy="4000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95" name="Google Shape;1395;p123"/>
            <p:cNvSpPr txBox="1"/>
            <p:nvPr/>
          </p:nvSpPr>
          <p:spPr>
            <a:xfrm>
              <a:off x="10058399" y="2933700"/>
              <a:ext cx="2590793" cy="1077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D050"/>
                </a:buClr>
                <a:buSzPts val="3200"/>
                <a:buFont typeface="Roboto Condensed"/>
                <a:buNone/>
              </a:pPr>
              <a:r>
                <a:rPr lang="en-US" sz="3200" b="0" i="0" u="none" dirty="0" err="1">
                  <a:solidFill>
                    <a:srgbClr val="92D05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przedmiot</a:t>
              </a:r>
              <a:r>
                <a:rPr lang="en-US" sz="3200" b="0" i="0" u="none" dirty="0">
                  <a:solidFill>
                    <a:srgbClr val="92D05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3200" b="0" i="0" u="none" dirty="0" err="1">
                  <a:solidFill>
                    <a:srgbClr val="92D05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rozszerzony</a:t>
              </a:r>
              <a:endParaRPr dirty="0"/>
            </a:p>
          </p:txBody>
        </p:sp>
      </p:grpSp>
      <p:grpSp>
        <p:nvGrpSpPr>
          <p:cNvPr id="1396" name="Google Shape;1396;p123"/>
          <p:cNvGrpSpPr/>
          <p:nvPr/>
        </p:nvGrpSpPr>
        <p:grpSpPr>
          <a:xfrm>
            <a:off x="9677400" y="5283200"/>
            <a:ext cx="7239001" cy="1076325"/>
            <a:chOff x="10058400" y="2933700"/>
            <a:chExt cx="7239001" cy="1077415"/>
          </a:xfrm>
        </p:grpSpPr>
        <p:sp>
          <p:nvSpPr>
            <p:cNvPr id="1397" name="Google Shape;1397;p123"/>
            <p:cNvSpPr/>
            <p:nvPr/>
          </p:nvSpPr>
          <p:spPr>
            <a:xfrm>
              <a:off x="12801600" y="3183190"/>
              <a:ext cx="228600" cy="227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98" name="Google Shape;1398;p123"/>
            <p:cNvSpPr txBox="1"/>
            <p:nvPr/>
          </p:nvSpPr>
          <p:spPr>
            <a:xfrm>
              <a:off x="13411200" y="2933700"/>
              <a:ext cx="3276600" cy="6467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Roboto Condensed"/>
                <a:buNone/>
              </a:pPr>
              <a:r>
                <a:rPr lang="en-US" sz="3600" b="0" i="0" u="none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j.angielski</a:t>
              </a:r>
              <a:endParaRPr/>
            </a:p>
          </p:txBody>
        </p:sp>
        <p:sp>
          <p:nvSpPr>
            <p:cNvPr id="1399" name="Google Shape;1399;p123"/>
            <p:cNvSpPr txBox="1"/>
            <p:nvPr/>
          </p:nvSpPr>
          <p:spPr>
            <a:xfrm>
              <a:off x="13411202" y="3570199"/>
              <a:ext cx="3886199" cy="4005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00" name="Google Shape;1400;p123"/>
            <p:cNvSpPr txBox="1"/>
            <p:nvPr/>
          </p:nvSpPr>
          <p:spPr>
            <a:xfrm>
              <a:off x="10058400" y="2933700"/>
              <a:ext cx="2590792" cy="10774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D050"/>
                </a:buClr>
                <a:buSzPts val="3200"/>
                <a:buFont typeface="Roboto Condensed"/>
                <a:buNone/>
              </a:pPr>
              <a:r>
                <a:rPr lang="en-US" sz="3200" b="0" i="0" u="none" dirty="0" err="1">
                  <a:solidFill>
                    <a:srgbClr val="92D05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przedmiot</a:t>
              </a:r>
              <a:r>
                <a:rPr lang="en-US" sz="3200" b="0" i="0" u="none" dirty="0">
                  <a:solidFill>
                    <a:srgbClr val="92D05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3200" b="0" i="0" u="none" dirty="0" err="1">
                  <a:solidFill>
                    <a:srgbClr val="92D05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rozszerzony</a:t>
              </a:r>
              <a:endParaRPr dirty="0"/>
            </a:p>
          </p:txBody>
        </p:sp>
      </p:grpSp>
      <p:grpSp>
        <p:nvGrpSpPr>
          <p:cNvPr id="1401" name="Google Shape;1401;p123"/>
          <p:cNvGrpSpPr/>
          <p:nvPr/>
        </p:nvGrpSpPr>
        <p:grpSpPr>
          <a:xfrm>
            <a:off x="9677399" y="6875462"/>
            <a:ext cx="8164513" cy="1036637"/>
            <a:chOff x="10058399" y="2933700"/>
            <a:chExt cx="8164981" cy="1036541"/>
          </a:xfrm>
        </p:grpSpPr>
        <p:sp>
          <p:nvSpPr>
            <p:cNvPr id="1402" name="Google Shape;1402;p123"/>
            <p:cNvSpPr/>
            <p:nvPr/>
          </p:nvSpPr>
          <p:spPr>
            <a:xfrm>
              <a:off x="12801757" y="3182914"/>
              <a:ext cx="228613" cy="2285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03" name="Google Shape;1403;p123"/>
            <p:cNvSpPr txBox="1"/>
            <p:nvPr/>
          </p:nvSpPr>
          <p:spPr>
            <a:xfrm>
              <a:off x="13411392" y="2933700"/>
              <a:ext cx="4811988" cy="646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Roboto Condensed"/>
                <a:buNone/>
              </a:pPr>
              <a:r>
                <a:rPr lang="en-US" sz="3600" b="0" i="0" u="none" dirty="0" err="1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j.angielski</a:t>
              </a:r>
              <a:r>
                <a:rPr lang="en-US" sz="3600" b="0" i="0" u="none" dirty="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endParaRPr lang="pl-PL" sz="3600" b="0" i="0" u="none" dirty="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Roboto Condensed"/>
                <a:buNone/>
              </a:pPr>
              <a:r>
                <a:rPr lang="en-US" sz="3600" b="0" i="0" u="none" dirty="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+ </a:t>
              </a:r>
              <a:r>
                <a:rPr lang="en-US" sz="3600" b="0" i="0" u="none" dirty="0" err="1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j.niemiecki</a:t>
              </a:r>
              <a:endParaRPr dirty="0"/>
            </a:p>
          </p:txBody>
        </p:sp>
        <p:sp>
          <p:nvSpPr>
            <p:cNvPr id="1404" name="Google Shape;1404;p123"/>
            <p:cNvSpPr txBox="1"/>
            <p:nvPr/>
          </p:nvSpPr>
          <p:spPr>
            <a:xfrm>
              <a:off x="13411202" y="3570199"/>
              <a:ext cx="3886199" cy="4000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05" name="Google Shape;1405;p123"/>
            <p:cNvSpPr txBox="1"/>
            <p:nvPr/>
          </p:nvSpPr>
          <p:spPr>
            <a:xfrm>
              <a:off x="10058399" y="2933700"/>
              <a:ext cx="2590936" cy="4777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D050"/>
                </a:buClr>
                <a:buSzPts val="3200"/>
                <a:buFont typeface="Roboto Condensed"/>
                <a:buNone/>
              </a:pPr>
              <a:r>
                <a:rPr lang="en-US" sz="3200" b="0" i="0" u="none" dirty="0" err="1">
                  <a:solidFill>
                    <a:srgbClr val="92D05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języki</a:t>
              </a:r>
              <a:r>
                <a:rPr lang="en-US" sz="3200" b="0" i="0" u="none" dirty="0">
                  <a:solidFill>
                    <a:srgbClr val="92D05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3200" b="0" i="0" u="none" dirty="0" err="1">
                  <a:solidFill>
                    <a:srgbClr val="92D05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obce</a:t>
              </a:r>
              <a:endParaRPr dirty="0"/>
            </a:p>
          </p:txBody>
        </p:sp>
      </p:grpSp>
      <p:sp>
        <p:nvSpPr>
          <p:cNvPr id="1411" name="Google Shape;1411;p123"/>
          <p:cNvSpPr/>
          <p:nvPr/>
        </p:nvSpPr>
        <p:spPr>
          <a:xfrm rot="5400000">
            <a:off x="-25400" y="5892800"/>
            <a:ext cx="4411662" cy="4411662"/>
          </a:xfrm>
          <a:custGeom>
            <a:avLst/>
            <a:gdLst/>
            <a:ahLst/>
            <a:cxnLst/>
            <a:rect l="l" t="t" r="r" b="b"/>
            <a:pathLst>
              <a:path w="5143500" h="5143500" extrusionOk="0">
                <a:moveTo>
                  <a:pt x="5143500" y="0"/>
                </a:moveTo>
                <a:lnTo>
                  <a:pt x="5143500" y="5143500"/>
                </a:lnTo>
                <a:lnTo>
                  <a:pt x="0" y="5143500"/>
                </a:lnTo>
                <a:cubicBezTo>
                  <a:pt x="0" y="2302823"/>
                  <a:pt x="2302823" y="0"/>
                  <a:pt x="514350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12" name="Google Shape;1412;p123"/>
          <p:cNvSpPr txBox="1"/>
          <p:nvPr/>
        </p:nvSpPr>
        <p:spPr>
          <a:xfrm>
            <a:off x="228600" y="8578850"/>
            <a:ext cx="4410075" cy="1584325"/>
          </a:xfrm>
          <a:prstGeom prst="rect">
            <a:avLst/>
          </a:prstGeom>
          <a:noFill/>
          <a:ln>
            <a:noFill/>
          </a:ln>
          <a:effectLst>
            <a:outerShdw blurRad="63500" dist="50800" dir="5400000">
              <a:srgbClr val="6A6A8A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700"/>
              <a:buFont typeface="Roboto Condensed"/>
              <a:buNone/>
            </a:pPr>
            <a:r>
              <a:rPr lang="en-US" sz="9700" b="1" i="0" u="none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1C</a:t>
            </a:r>
            <a:endParaRPr dirty="0"/>
          </a:p>
        </p:txBody>
      </p:sp>
      <p:sp>
        <p:nvSpPr>
          <p:cNvPr id="1413" name="Google Shape;1413;p123"/>
          <p:cNvSpPr txBox="1"/>
          <p:nvPr/>
        </p:nvSpPr>
        <p:spPr>
          <a:xfrm>
            <a:off x="228600" y="8043862"/>
            <a:ext cx="1735137" cy="83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Roboto"/>
              <a:buNone/>
            </a:pPr>
            <a:r>
              <a:rPr lang="en-US" sz="4800" b="0" i="0" u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Klasa</a:t>
            </a:r>
            <a:endParaRPr/>
          </a:p>
        </p:txBody>
      </p:sp>
      <p:sp>
        <p:nvSpPr>
          <p:cNvPr id="35" name="Google Shape;920;p110">
            <a:extLst>
              <a:ext uri="{FF2B5EF4-FFF2-40B4-BE49-F238E27FC236}">
                <a16:creationId xmlns:a16="http://schemas.microsoft.com/office/drawing/2014/main" id="{6815CE16-B773-4AF8-9D8D-5052F69747B6}"/>
              </a:ext>
            </a:extLst>
          </p:cNvPr>
          <p:cNvSpPr txBox="1"/>
          <p:nvPr/>
        </p:nvSpPr>
        <p:spPr>
          <a:xfrm>
            <a:off x="10058400" y="8986037"/>
            <a:ext cx="8001000" cy="915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None/>
            </a:pPr>
            <a:r>
              <a:rPr lang="pl-PL" sz="20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obowiązkowe przedmioty rekrutacyjne: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None/>
            </a:pPr>
            <a:r>
              <a:rPr lang="pl-PL" sz="2000" b="1" i="0" u="none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j.polski</a:t>
            </a:r>
            <a:r>
              <a:rPr lang="pl-PL" sz="2000" b="1" i="0" u="none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matematyka, </a:t>
            </a:r>
            <a:r>
              <a:rPr lang="pl-PL" sz="2000" b="1" i="0" u="none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j.obcy</a:t>
            </a:r>
            <a:r>
              <a:rPr lang="pl-PL" sz="2000" b="1" i="0" u="none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biologia lub chemia</a:t>
            </a:r>
            <a:endParaRPr dirty="0"/>
          </a:p>
        </p:txBody>
      </p:sp>
    </p:spTree>
  </p:cSld>
  <p:clrMapOvr>
    <a:masterClrMapping/>
  </p:clrMapOvr>
  <p:transition advTm="645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125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54483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Roboto"/>
              <a:buNone/>
            </a:pPr>
            <a: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nasze</a:t>
            </a:r>
            <a:b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kierunki</a:t>
            </a:r>
            <a:endParaRPr/>
          </a:p>
        </p:txBody>
      </p:sp>
      <p:grpSp>
        <p:nvGrpSpPr>
          <p:cNvPr id="1456" name="Google Shape;1456;p125"/>
          <p:cNvGrpSpPr/>
          <p:nvPr/>
        </p:nvGrpSpPr>
        <p:grpSpPr>
          <a:xfrm>
            <a:off x="604683" y="3303588"/>
            <a:ext cx="9454762" cy="3298874"/>
            <a:chOff x="7125547" y="2838224"/>
            <a:chExt cx="8185430" cy="3297657"/>
          </a:xfrm>
        </p:grpSpPr>
        <p:sp>
          <p:nvSpPr>
            <p:cNvPr id="1457" name="Google Shape;1457;p125"/>
            <p:cNvSpPr txBox="1"/>
            <p:nvPr/>
          </p:nvSpPr>
          <p:spPr>
            <a:xfrm>
              <a:off x="7125547" y="2838224"/>
              <a:ext cx="8185430" cy="9235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400"/>
                <a:buFont typeface="Roboto Condensed"/>
                <a:buNone/>
              </a:pPr>
              <a:r>
                <a:rPr lang="pl-PL" sz="5400" b="1" i="0" u="none" dirty="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uniwersytecka</a:t>
              </a:r>
              <a:r>
                <a:rPr lang="en-US" sz="5400" b="1" i="0" u="none" dirty="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endParaRPr lang="pl-PL" sz="5400" b="1" i="0" u="none" dirty="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400"/>
                <a:buFont typeface="Roboto Condensed"/>
                <a:buNone/>
              </a:pPr>
              <a:r>
                <a:rPr lang="pl-PL" sz="5400" b="1" dirty="0">
                  <a:solidFill>
                    <a:srgbClr val="0070C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komunikacji wizerunkowej</a:t>
              </a: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400"/>
                <a:buFont typeface="Roboto Condensed"/>
                <a:buNone/>
              </a:pPr>
              <a:r>
                <a:rPr lang="pl-PL" sz="5400" b="1" dirty="0">
                  <a:solidFill>
                    <a:srgbClr val="0070C0"/>
                  </a:solidFill>
                  <a:latin typeface="Roboto Condensed"/>
                  <a:sym typeface="Roboto Condensed"/>
                </a:rPr>
                <a:t>z elementami psychologii</a:t>
              </a:r>
              <a:endParaRPr dirty="0"/>
            </a:p>
          </p:txBody>
        </p:sp>
        <p:sp>
          <p:nvSpPr>
            <p:cNvPr id="1458" name="Google Shape;1458;p125"/>
            <p:cNvSpPr txBox="1"/>
            <p:nvPr/>
          </p:nvSpPr>
          <p:spPr>
            <a:xfrm>
              <a:off x="7224168" y="5428215"/>
              <a:ext cx="8086809" cy="707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Roboto"/>
                <a:buNone/>
              </a:pPr>
              <a:r>
                <a:rPr lang="pl-PL" sz="2000" dirty="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z</a:t>
              </a:r>
              <a:r>
                <a:rPr lang="pl-PL" sz="2000" b="0" i="0" u="none" dirty="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 innowacją pedagogiczną z języka polskiego i języka angielskiego, </a:t>
              </a: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Roboto"/>
                <a:buNone/>
              </a:pPr>
              <a:r>
                <a:rPr lang="pl-PL" sz="2000" b="0" i="0" u="none" dirty="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pod </a:t>
              </a:r>
              <a:r>
                <a:rPr lang="pl-PL" sz="2000" b="1" i="0" u="none" dirty="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patronatem naukowym Uniwersytetu Wrocławskiego</a:t>
              </a:r>
              <a:endParaRPr lang="pl-PL" sz="2000" dirty="0"/>
            </a:p>
          </p:txBody>
        </p:sp>
      </p:grpSp>
      <p:cxnSp>
        <p:nvCxnSpPr>
          <p:cNvPr id="1459" name="Google Shape;1459;p125"/>
          <p:cNvCxnSpPr/>
          <p:nvPr/>
        </p:nvCxnSpPr>
        <p:spPr>
          <a:xfrm>
            <a:off x="3017837" y="7429500"/>
            <a:ext cx="12252325" cy="0"/>
          </a:xfrm>
          <a:prstGeom prst="straightConnector1">
            <a:avLst/>
          </a:prstGeom>
          <a:noFill/>
          <a:ln w="381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sp>
        <p:nvSpPr>
          <p:cNvPr id="1460" name="Google Shape;1460;p125"/>
          <p:cNvSpPr/>
          <p:nvPr/>
        </p:nvSpPr>
        <p:spPr>
          <a:xfrm>
            <a:off x="2560637" y="7200900"/>
            <a:ext cx="457200" cy="4572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1" name="Google Shape;1461;p125"/>
          <p:cNvSpPr/>
          <p:nvPr/>
        </p:nvSpPr>
        <p:spPr>
          <a:xfrm>
            <a:off x="6096000" y="7200900"/>
            <a:ext cx="457200" cy="4572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2" name="Google Shape;1462;p125"/>
          <p:cNvSpPr/>
          <p:nvPr/>
        </p:nvSpPr>
        <p:spPr>
          <a:xfrm>
            <a:off x="8982075" y="7151687"/>
            <a:ext cx="457200" cy="4572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3" name="Google Shape;1463;p125"/>
          <p:cNvSpPr/>
          <p:nvPr/>
        </p:nvSpPr>
        <p:spPr>
          <a:xfrm>
            <a:off x="15270163" y="7200900"/>
            <a:ext cx="457200" cy="4572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4" name="Google Shape;1464;p125"/>
          <p:cNvSpPr txBox="1"/>
          <p:nvPr/>
        </p:nvSpPr>
        <p:spPr>
          <a:xfrm>
            <a:off x="2560637" y="7899400"/>
            <a:ext cx="2468562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Roboto Condensed"/>
              <a:buNone/>
            </a:pPr>
            <a:r>
              <a:rPr lang="en-US" sz="3600" b="0" i="0" u="none" dirty="0" err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klasa</a:t>
            </a:r>
            <a:r>
              <a:rPr lang="en-US" sz="3600" b="0" i="0" u="none" dirty="0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1A</a:t>
            </a:r>
            <a:endParaRPr dirty="0"/>
          </a:p>
        </p:txBody>
      </p:sp>
      <p:sp>
        <p:nvSpPr>
          <p:cNvPr id="1465" name="Google Shape;1465;p125"/>
          <p:cNvSpPr txBox="1"/>
          <p:nvPr/>
        </p:nvSpPr>
        <p:spPr>
          <a:xfrm>
            <a:off x="5489575" y="7918450"/>
            <a:ext cx="2587625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Roboto Condensed"/>
              <a:buNone/>
            </a:pPr>
            <a:r>
              <a:rPr lang="en-US" sz="3600" b="0" i="0" u="none" dirty="0" err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klasa</a:t>
            </a:r>
            <a:r>
              <a:rPr lang="en-US" sz="3600" b="0" i="0" u="none" dirty="0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1B</a:t>
            </a:r>
            <a:endParaRPr dirty="0"/>
          </a:p>
        </p:txBody>
      </p:sp>
      <p:sp>
        <p:nvSpPr>
          <p:cNvPr id="1466" name="Google Shape;1466;p125"/>
          <p:cNvSpPr txBox="1"/>
          <p:nvPr/>
        </p:nvSpPr>
        <p:spPr>
          <a:xfrm>
            <a:off x="9131300" y="7837487"/>
            <a:ext cx="2468562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Roboto Condensed"/>
              <a:buNone/>
            </a:pPr>
            <a:r>
              <a:rPr lang="en-US" sz="3600" b="0" i="0" u="none" dirty="0" err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klasa</a:t>
            </a:r>
            <a:r>
              <a:rPr lang="en-US" sz="3600" b="0" i="0" u="none" dirty="0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1C</a:t>
            </a:r>
            <a:endParaRPr dirty="0"/>
          </a:p>
        </p:txBody>
      </p:sp>
      <p:sp>
        <p:nvSpPr>
          <p:cNvPr id="1467" name="Google Shape;1467;p125"/>
          <p:cNvSpPr txBox="1"/>
          <p:nvPr/>
        </p:nvSpPr>
        <p:spPr>
          <a:xfrm>
            <a:off x="15270163" y="7878762"/>
            <a:ext cx="2587625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Roboto Condensed"/>
              <a:buNone/>
            </a:pPr>
            <a:r>
              <a:rPr lang="en-US" sz="3600" b="0" i="0" u="none" dirty="0" err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klasa</a:t>
            </a:r>
            <a:r>
              <a:rPr lang="en-US" sz="3600" b="0" i="0" u="none" dirty="0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1E</a:t>
            </a:r>
            <a:endParaRPr dirty="0"/>
          </a:p>
        </p:txBody>
      </p:sp>
      <p:sp>
        <p:nvSpPr>
          <p:cNvPr id="1469" name="Google Shape;1469;p125"/>
          <p:cNvSpPr/>
          <p:nvPr/>
        </p:nvSpPr>
        <p:spPr>
          <a:xfrm>
            <a:off x="11926887" y="7226300"/>
            <a:ext cx="457200" cy="4572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470" name="Google Shape;1470;p125"/>
          <p:cNvGrpSpPr/>
          <p:nvPr/>
        </p:nvGrpSpPr>
        <p:grpSpPr>
          <a:xfrm>
            <a:off x="11926887" y="7200900"/>
            <a:ext cx="2959100" cy="1344612"/>
            <a:chOff x="11976100" y="7200900"/>
            <a:chExt cx="2959100" cy="1344613"/>
          </a:xfrm>
        </p:grpSpPr>
        <p:sp>
          <p:nvSpPr>
            <p:cNvPr id="1471" name="Google Shape;1471;p125"/>
            <p:cNvSpPr txBox="1"/>
            <p:nvPr/>
          </p:nvSpPr>
          <p:spPr>
            <a:xfrm>
              <a:off x="11976100" y="7837488"/>
              <a:ext cx="29591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Roboto Condensed"/>
                <a:buNone/>
              </a:pPr>
              <a:r>
                <a:rPr lang="en-US" sz="4000" b="1" i="0" u="none" dirty="0" err="1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klasa</a:t>
              </a:r>
              <a:r>
                <a:rPr lang="en-US" sz="4000" b="1" i="0" u="none" dirty="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1D</a:t>
              </a:r>
              <a:endParaRPr dirty="0"/>
            </a:p>
          </p:txBody>
        </p:sp>
        <p:sp>
          <p:nvSpPr>
            <p:cNvPr id="1472" name="Google Shape;1472;p125"/>
            <p:cNvSpPr/>
            <p:nvPr/>
          </p:nvSpPr>
          <p:spPr>
            <a:xfrm>
              <a:off x="11976100" y="7200900"/>
              <a:ext cx="457200" cy="45720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1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</a:t>
              </a:r>
              <a:endParaRPr/>
            </a:p>
          </p:txBody>
        </p:sp>
      </p:grpSp>
      <p:pic>
        <p:nvPicPr>
          <p:cNvPr id="3" name="Grafika 2" descr="Grupa docelowa z wypełnieniem pełnym">
            <a:extLst>
              <a:ext uri="{FF2B5EF4-FFF2-40B4-BE49-F238E27FC236}">
                <a16:creationId xmlns:a16="http://schemas.microsoft.com/office/drawing/2014/main" id="{915C5040-4032-4E32-BB96-443BB690A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574337" y="2857500"/>
            <a:ext cx="3619500" cy="3619500"/>
          </a:xfrm>
          <a:prstGeom prst="rect">
            <a:avLst/>
          </a:prstGeom>
        </p:spPr>
      </p:pic>
    </p:spTree>
  </p:cSld>
  <p:clrMapOvr>
    <a:masterClrMapping/>
  </p:clrMapOvr>
  <p:transition advTm="642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8" name="Google Shape;1538;p127"/>
          <p:cNvPicPr preferRelativeResize="0"/>
          <p:nvPr/>
        </p:nvPicPr>
        <p:blipFill>
          <a:blip r:embed="rId3"/>
          <a:srcRect t="13538" b="13538"/>
          <a:stretch/>
        </p:blipFill>
        <p:spPr>
          <a:xfrm>
            <a:off x="0" y="-1587"/>
            <a:ext cx="9421812" cy="10306049"/>
          </a:xfrm>
          <a:prstGeom prst="rect">
            <a:avLst/>
          </a:prstGeom>
          <a:noFill/>
          <a:ln>
            <a:noFill/>
          </a:ln>
        </p:spPr>
      </p:pic>
      <p:sp>
        <p:nvSpPr>
          <p:cNvPr id="1539" name="Google Shape;1539;p127"/>
          <p:cNvSpPr txBox="1">
            <a:spLocks noGrp="1"/>
          </p:cNvSpPr>
          <p:nvPr>
            <p:ph type="title"/>
          </p:nvPr>
        </p:nvSpPr>
        <p:spPr>
          <a:xfrm>
            <a:off x="10058400" y="571500"/>
            <a:ext cx="74676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500"/>
              <a:buFont typeface="Roboto"/>
              <a:buNone/>
            </a:pPr>
            <a:r>
              <a:rPr lang="pl-PL" sz="4500" b="1" i="0" u="none" dirty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uniwersytecka</a:t>
            </a:r>
            <a:br>
              <a:rPr lang="en-US" sz="45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l-PL" sz="45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komunikacji wizerunkowej</a:t>
            </a:r>
            <a:br>
              <a:rPr lang="pl-PL" sz="45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l-PL" sz="45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z elementami psychologii</a:t>
            </a:r>
            <a:endParaRPr dirty="0"/>
          </a:p>
        </p:txBody>
      </p:sp>
      <p:cxnSp>
        <p:nvCxnSpPr>
          <p:cNvPr id="1540" name="Google Shape;1540;p127"/>
          <p:cNvCxnSpPr/>
          <p:nvPr/>
        </p:nvCxnSpPr>
        <p:spPr>
          <a:xfrm>
            <a:off x="12915487" y="3302771"/>
            <a:ext cx="0" cy="1363662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cxnSp>
        <p:nvCxnSpPr>
          <p:cNvPr id="1541" name="Google Shape;1541;p127"/>
          <p:cNvCxnSpPr/>
          <p:nvPr/>
        </p:nvCxnSpPr>
        <p:spPr>
          <a:xfrm>
            <a:off x="12915487" y="4895034"/>
            <a:ext cx="0" cy="1365250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cxnSp>
        <p:nvCxnSpPr>
          <p:cNvPr id="1542" name="Google Shape;1542;p127"/>
          <p:cNvCxnSpPr/>
          <p:nvPr/>
        </p:nvCxnSpPr>
        <p:spPr>
          <a:xfrm>
            <a:off x="12915487" y="6488884"/>
            <a:ext cx="0" cy="1365250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grpSp>
        <p:nvGrpSpPr>
          <p:cNvPr id="1543" name="Google Shape;1543;p127"/>
          <p:cNvGrpSpPr/>
          <p:nvPr/>
        </p:nvGrpSpPr>
        <p:grpSpPr>
          <a:xfrm>
            <a:off x="10057986" y="2824934"/>
            <a:ext cx="7239002" cy="1077912"/>
            <a:chOff x="10058399" y="2933700"/>
            <a:chExt cx="7239002" cy="1077730"/>
          </a:xfrm>
        </p:grpSpPr>
        <p:sp>
          <p:nvSpPr>
            <p:cNvPr id="1544" name="Google Shape;1544;p127"/>
            <p:cNvSpPr/>
            <p:nvPr/>
          </p:nvSpPr>
          <p:spPr>
            <a:xfrm>
              <a:off x="12801600" y="3182896"/>
              <a:ext cx="228600" cy="2285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45" name="Google Shape;1545;p127"/>
            <p:cNvSpPr txBox="1"/>
            <p:nvPr/>
          </p:nvSpPr>
          <p:spPr>
            <a:xfrm>
              <a:off x="13411200" y="2933700"/>
              <a:ext cx="3276600" cy="6460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Roboto Condensed"/>
                <a:buNone/>
              </a:pPr>
              <a:r>
                <a:rPr lang="pl-PL" sz="3600" dirty="0" err="1">
                  <a:solidFill>
                    <a:schemeClr val="dk1"/>
                  </a:solidFill>
                  <a:latin typeface="Roboto Condensed"/>
                  <a:sym typeface="Roboto Condensed"/>
                </a:rPr>
                <a:t>j.polski</a:t>
              </a:r>
              <a:endParaRPr dirty="0"/>
            </a:p>
          </p:txBody>
        </p:sp>
        <p:sp>
          <p:nvSpPr>
            <p:cNvPr id="1546" name="Google Shape;1546;p127"/>
            <p:cNvSpPr txBox="1"/>
            <p:nvPr/>
          </p:nvSpPr>
          <p:spPr>
            <a:xfrm>
              <a:off x="13411202" y="3570199"/>
              <a:ext cx="3886199" cy="4000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47" name="Google Shape;1547;p127"/>
            <p:cNvSpPr txBox="1"/>
            <p:nvPr/>
          </p:nvSpPr>
          <p:spPr>
            <a:xfrm>
              <a:off x="10058399" y="2933700"/>
              <a:ext cx="2495549" cy="1077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3200"/>
                <a:buFont typeface="Roboto Condensed"/>
                <a:buNone/>
              </a:pPr>
              <a:r>
                <a:rPr lang="en-US" sz="3200" b="0" i="0" u="none" dirty="0" err="1">
                  <a:solidFill>
                    <a:srgbClr val="0070C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przedmiot</a:t>
              </a:r>
              <a:r>
                <a:rPr lang="en-US" sz="3200" b="0" i="0" u="none" dirty="0">
                  <a:solidFill>
                    <a:srgbClr val="0070C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3200" b="0" i="0" u="none" dirty="0" err="1">
                  <a:solidFill>
                    <a:srgbClr val="0070C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rozszerzony</a:t>
              </a:r>
              <a:r>
                <a:rPr lang="en-US" sz="3200" b="0" i="0" u="none" dirty="0">
                  <a:solidFill>
                    <a:srgbClr val="0070C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endParaRPr dirty="0"/>
            </a:p>
          </p:txBody>
        </p:sp>
      </p:grpSp>
      <p:grpSp>
        <p:nvGrpSpPr>
          <p:cNvPr id="1548" name="Google Shape;1548;p127"/>
          <p:cNvGrpSpPr/>
          <p:nvPr/>
        </p:nvGrpSpPr>
        <p:grpSpPr>
          <a:xfrm>
            <a:off x="10057986" y="4418784"/>
            <a:ext cx="7239002" cy="1077912"/>
            <a:chOff x="10058399" y="2933700"/>
            <a:chExt cx="7239002" cy="1077730"/>
          </a:xfrm>
        </p:grpSpPr>
        <p:sp>
          <p:nvSpPr>
            <p:cNvPr id="1549" name="Google Shape;1549;p127"/>
            <p:cNvSpPr/>
            <p:nvPr/>
          </p:nvSpPr>
          <p:spPr>
            <a:xfrm>
              <a:off x="12801600" y="3182896"/>
              <a:ext cx="228600" cy="2285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50" name="Google Shape;1550;p127"/>
            <p:cNvSpPr txBox="1"/>
            <p:nvPr/>
          </p:nvSpPr>
          <p:spPr>
            <a:xfrm>
              <a:off x="13411200" y="2933700"/>
              <a:ext cx="3276600" cy="6460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Roboto Condensed"/>
                <a:buNone/>
              </a:pPr>
              <a:r>
                <a:rPr lang="pl-PL" sz="3600" b="0" i="0" u="none" dirty="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biologia</a:t>
              </a:r>
              <a:endParaRPr dirty="0"/>
            </a:p>
          </p:txBody>
        </p:sp>
        <p:sp>
          <p:nvSpPr>
            <p:cNvPr id="1551" name="Google Shape;1551;p127"/>
            <p:cNvSpPr txBox="1"/>
            <p:nvPr/>
          </p:nvSpPr>
          <p:spPr>
            <a:xfrm>
              <a:off x="13411202" y="3570199"/>
              <a:ext cx="3886199" cy="4000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52" name="Google Shape;1552;p127"/>
            <p:cNvSpPr txBox="1"/>
            <p:nvPr/>
          </p:nvSpPr>
          <p:spPr>
            <a:xfrm>
              <a:off x="10058399" y="2933700"/>
              <a:ext cx="2495547" cy="1077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3200"/>
                <a:buFont typeface="Roboto Condensed"/>
                <a:buNone/>
              </a:pPr>
              <a:r>
                <a:rPr lang="en-US" sz="3200" b="0" i="0" u="none" dirty="0" err="1">
                  <a:solidFill>
                    <a:srgbClr val="0070C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przedmiot</a:t>
              </a:r>
              <a:r>
                <a:rPr lang="en-US" sz="3200" b="0" i="0" u="none" dirty="0">
                  <a:solidFill>
                    <a:srgbClr val="0070C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3200" b="0" i="0" u="none" dirty="0" err="1">
                  <a:solidFill>
                    <a:srgbClr val="0070C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rozszerzony</a:t>
              </a:r>
              <a:endParaRPr dirty="0"/>
            </a:p>
          </p:txBody>
        </p:sp>
      </p:grpSp>
      <p:grpSp>
        <p:nvGrpSpPr>
          <p:cNvPr id="1553" name="Google Shape;1553;p127"/>
          <p:cNvGrpSpPr/>
          <p:nvPr/>
        </p:nvGrpSpPr>
        <p:grpSpPr>
          <a:xfrm>
            <a:off x="10057986" y="6012634"/>
            <a:ext cx="7239002" cy="1076325"/>
            <a:chOff x="10058399" y="2933700"/>
            <a:chExt cx="7239002" cy="1077415"/>
          </a:xfrm>
        </p:grpSpPr>
        <p:sp>
          <p:nvSpPr>
            <p:cNvPr id="1554" name="Google Shape;1554;p127"/>
            <p:cNvSpPr/>
            <p:nvPr/>
          </p:nvSpPr>
          <p:spPr>
            <a:xfrm>
              <a:off x="12801600" y="3183190"/>
              <a:ext cx="228600" cy="227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55" name="Google Shape;1555;p127"/>
            <p:cNvSpPr txBox="1"/>
            <p:nvPr/>
          </p:nvSpPr>
          <p:spPr>
            <a:xfrm>
              <a:off x="13411200" y="2933700"/>
              <a:ext cx="3276600" cy="6467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Roboto Condensed"/>
                <a:buNone/>
              </a:pPr>
              <a:r>
                <a:rPr lang="en-US" sz="3600" b="0" i="0" u="none" dirty="0" err="1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j.angielski</a:t>
              </a:r>
              <a:endParaRPr dirty="0"/>
            </a:p>
          </p:txBody>
        </p:sp>
        <p:sp>
          <p:nvSpPr>
            <p:cNvPr id="1556" name="Google Shape;1556;p127"/>
            <p:cNvSpPr txBox="1"/>
            <p:nvPr/>
          </p:nvSpPr>
          <p:spPr>
            <a:xfrm>
              <a:off x="13411202" y="3570199"/>
              <a:ext cx="3886199" cy="4005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57" name="Google Shape;1557;p127"/>
            <p:cNvSpPr txBox="1"/>
            <p:nvPr/>
          </p:nvSpPr>
          <p:spPr>
            <a:xfrm>
              <a:off x="10058399" y="2933700"/>
              <a:ext cx="2495541" cy="10774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3200"/>
                <a:buFont typeface="Roboto Condensed"/>
                <a:buNone/>
              </a:pPr>
              <a:r>
                <a:rPr lang="en-US" sz="3200" b="0" i="0" u="none" dirty="0" err="1">
                  <a:solidFill>
                    <a:srgbClr val="0070C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przedmiot</a:t>
              </a:r>
              <a:r>
                <a:rPr lang="en-US" sz="3200" b="0" i="0" u="none" dirty="0">
                  <a:solidFill>
                    <a:srgbClr val="0070C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3200" b="0" i="0" u="none" dirty="0" err="1">
                  <a:solidFill>
                    <a:srgbClr val="0070C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rozszerzony</a:t>
              </a:r>
              <a:endParaRPr dirty="0"/>
            </a:p>
          </p:txBody>
        </p:sp>
      </p:grpSp>
      <p:grpSp>
        <p:nvGrpSpPr>
          <p:cNvPr id="1558" name="Google Shape;1558;p127"/>
          <p:cNvGrpSpPr/>
          <p:nvPr/>
        </p:nvGrpSpPr>
        <p:grpSpPr>
          <a:xfrm>
            <a:off x="10058401" y="7479484"/>
            <a:ext cx="8543103" cy="1036637"/>
            <a:chOff x="10058400" y="2933700"/>
            <a:chExt cx="8543592" cy="1036541"/>
          </a:xfrm>
        </p:grpSpPr>
        <p:sp>
          <p:nvSpPr>
            <p:cNvPr id="1559" name="Google Shape;1559;p127"/>
            <p:cNvSpPr/>
            <p:nvPr/>
          </p:nvSpPr>
          <p:spPr>
            <a:xfrm>
              <a:off x="12801756" y="3182914"/>
              <a:ext cx="228613" cy="2285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60" name="Google Shape;1560;p127"/>
            <p:cNvSpPr txBox="1"/>
            <p:nvPr/>
          </p:nvSpPr>
          <p:spPr>
            <a:xfrm>
              <a:off x="13411390" y="2933700"/>
              <a:ext cx="5190602" cy="646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Roboto Condensed"/>
                <a:buNone/>
              </a:pPr>
              <a:r>
                <a:rPr lang="en-US" sz="3600" b="0" i="0" u="none" dirty="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j.</a:t>
              </a:r>
              <a:r>
                <a:rPr lang="pl-PL" sz="3600" b="0" i="0" u="none" dirty="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a</a:t>
              </a:r>
              <a:r>
                <a:rPr lang="en-US" sz="3600" b="0" i="0" u="none" dirty="0" err="1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ngielski</a:t>
              </a:r>
              <a:r>
                <a:rPr lang="pl-PL" sz="3600" b="0" i="0" u="none" dirty="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Roboto Condensed"/>
                <a:buNone/>
              </a:pPr>
              <a:r>
                <a:rPr lang="en-US" sz="3600" b="0" i="0" u="none" dirty="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+ </a:t>
              </a:r>
              <a:r>
                <a:rPr lang="en-US" sz="3600" b="0" i="0" u="none" dirty="0" err="1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j.niemiecki</a:t>
              </a:r>
              <a:endParaRPr dirty="0"/>
            </a:p>
          </p:txBody>
        </p:sp>
        <p:sp>
          <p:nvSpPr>
            <p:cNvPr id="1561" name="Google Shape;1561;p127"/>
            <p:cNvSpPr txBox="1"/>
            <p:nvPr/>
          </p:nvSpPr>
          <p:spPr>
            <a:xfrm>
              <a:off x="13411202" y="3570199"/>
              <a:ext cx="3886199" cy="4000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62" name="Google Shape;1562;p127"/>
            <p:cNvSpPr txBox="1"/>
            <p:nvPr/>
          </p:nvSpPr>
          <p:spPr>
            <a:xfrm>
              <a:off x="10058400" y="2933700"/>
              <a:ext cx="2362333" cy="5841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3200"/>
                <a:buFont typeface="Roboto Condensed"/>
                <a:buNone/>
              </a:pPr>
              <a:r>
                <a:rPr lang="en-US" sz="3200" b="0" i="0" u="none" dirty="0" err="1">
                  <a:solidFill>
                    <a:srgbClr val="0070C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języki</a:t>
              </a:r>
              <a:r>
                <a:rPr lang="en-US" sz="3200" b="0" i="0" u="none" dirty="0">
                  <a:solidFill>
                    <a:srgbClr val="0070C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3200" b="0" i="0" u="none" dirty="0" err="1">
                  <a:solidFill>
                    <a:srgbClr val="0070C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obce</a:t>
              </a:r>
              <a:endParaRPr dirty="0"/>
            </a:p>
          </p:txBody>
        </p:sp>
      </p:grpSp>
      <p:sp>
        <p:nvSpPr>
          <p:cNvPr id="1563" name="Google Shape;1563;p127"/>
          <p:cNvSpPr/>
          <p:nvPr/>
        </p:nvSpPr>
        <p:spPr>
          <a:xfrm rot="5400000">
            <a:off x="-25400" y="5892800"/>
            <a:ext cx="4411662" cy="4411662"/>
          </a:xfrm>
          <a:custGeom>
            <a:avLst/>
            <a:gdLst/>
            <a:ahLst/>
            <a:cxnLst/>
            <a:rect l="l" t="t" r="r" b="b"/>
            <a:pathLst>
              <a:path w="5143500" h="5143500" extrusionOk="0">
                <a:moveTo>
                  <a:pt x="5143500" y="0"/>
                </a:moveTo>
                <a:lnTo>
                  <a:pt x="5143500" y="5143500"/>
                </a:lnTo>
                <a:lnTo>
                  <a:pt x="0" y="5143500"/>
                </a:lnTo>
                <a:cubicBezTo>
                  <a:pt x="0" y="2302823"/>
                  <a:pt x="2302823" y="0"/>
                  <a:pt x="5143500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64" name="Google Shape;1564;p127"/>
          <p:cNvSpPr txBox="1"/>
          <p:nvPr/>
        </p:nvSpPr>
        <p:spPr>
          <a:xfrm>
            <a:off x="228600" y="8578850"/>
            <a:ext cx="4410075" cy="1584325"/>
          </a:xfrm>
          <a:prstGeom prst="rect">
            <a:avLst/>
          </a:prstGeom>
          <a:noFill/>
          <a:ln>
            <a:noFill/>
          </a:ln>
          <a:effectLst>
            <a:outerShdw blurRad="63500" dist="50800" dir="5400000">
              <a:srgbClr val="6A6A8A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700"/>
              <a:buFont typeface="Roboto Condensed"/>
              <a:buNone/>
            </a:pPr>
            <a:r>
              <a:rPr lang="en-US" sz="9700" b="1" i="0" u="none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1D</a:t>
            </a:r>
            <a:endParaRPr dirty="0"/>
          </a:p>
        </p:txBody>
      </p:sp>
      <p:sp>
        <p:nvSpPr>
          <p:cNvPr id="1565" name="Google Shape;1565;p127"/>
          <p:cNvSpPr txBox="1"/>
          <p:nvPr/>
        </p:nvSpPr>
        <p:spPr>
          <a:xfrm>
            <a:off x="228600" y="8043862"/>
            <a:ext cx="1735137" cy="83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Roboto"/>
              <a:buNone/>
            </a:pPr>
            <a:r>
              <a:rPr lang="en-US" sz="4800" b="0" i="0" u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Klasa</a:t>
            </a:r>
            <a:endParaRPr/>
          </a:p>
        </p:txBody>
      </p:sp>
      <p:sp>
        <p:nvSpPr>
          <p:cNvPr id="30" name="Google Shape;920;p110">
            <a:extLst>
              <a:ext uri="{FF2B5EF4-FFF2-40B4-BE49-F238E27FC236}">
                <a16:creationId xmlns:a16="http://schemas.microsoft.com/office/drawing/2014/main" id="{F521CC52-0F90-47E4-8B8C-42841BBE249D}"/>
              </a:ext>
            </a:extLst>
          </p:cNvPr>
          <p:cNvSpPr txBox="1"/>
          <p:nvPr/>
        </p:nvSpPr>
        <p:spPr>
          <a:xfrm>
            <a:off x="10058400" y="8976470"/>
            <a:ext cx="8001000" cy="915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None/>
            </a:pPr>
            <a:r>
              <a:rPr lang="pl-PL" sz="20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obowiązkowe przedmioty rekrutacyjne: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None/>
            </a:pPr>
            <a:r>
              <a:rPr lang="pl-PL" sz="2000" b="1" i="0" u="none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j.polski</a:t>
            </a:r>
            <a:r>
              <a:rPr lang="pl-PL" sz="2000" b="1" i="0" u="none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matematyka, </a:t>
            </a:r>
            <a:r>
              <a:rPr lang="pl-PL" sz="2000" b="1" i="0" u="none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j.obcy</a:t>
            </a:r>
            <a:r>
              <a:rPr lang="pl-PL" sz="2000" b="1" i="0" u="none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biologia</a:t>
            </a:r>
            <a:endParaRPr dirty="0"/>
          </a:p>
        </p:txBody>
      </p:sp>
    </p:spTree>
  </p:cSld>
  <p:clrMapOvr>
    <a:masterClrMapping/>
  </p:clrMapOvr>
  <p:transition advTm="730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p131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54483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Roboto"/>
              <a:buNone/>
            </a:pPr>
            <a: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nasze</a:t>
            </a:r>
            <a:b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kierunki</a:t>
            </a:r>
            <a:endParaRPr/>
          </a:p>
        </p:txBody>
      </p:sp>
      <p:grpSp>
        <p:nvGrpSpPr>
          <p:cNvPr id="1667" name="Google Shape;1667;p131"/>
          <p:cNvGrpSpPr/>
          <p:nvPr/>
        </p:nvGrpSpPr>
        <p:grpSpPr>
          <a:xfrm>
            <a:off x="2591446" y="3135312"/>
            <a:ext cx="10093580" cy="2268421"/>
            <a:chOff x="7882803" y="2838224"/>
            <a:chExt cx="7428174" cy="2270256"/>
          </a:xfrm>
        </p:grpSpPr>
        <p:sp>
          <p:nvSpPr>
            <p:cNvPr id="1668" name="Google Shape;1668;p131"/>
            <p:cNvSpPr txBox="1"/>
            <p:nvPr/>
          </p:nvSpPr>
          <p:spPr>
            <a:xfrm>
              <a:off x="8019333" y="2838224"/>
              <a:ext cx="7291644" cy="9230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400"/>
                <a:buFont typeface="Roboto Condensed"/>
                <a:buNone/>
              </a:pPr>
              <a:r>
                <a:rPr lang="pl-PL" sz="5400" b="1" dirty="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u</a:t>
              </a:r>
              <a:r>
                <a:rPr lang="pl-PL" sz="5400" b="1" i="0" u="none" dirty="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niwersytecka</a:t>
              </a: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400"/>
                <a:buFont typeface="Roboto Condensed"/>
                <a:buNone/>
              </a:pPr>
              <a:r>
                <a:rPr lang="en-US" sz="5400" b="1" i="0" u="none" dirty="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pl-PL" sz="5400" b="1" i="0" u="none" dirty="0">
                  <a:solidFill>
                    <a:srgbClr val="FF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edukacji międzynarodowej</a:t>
              </a:r>
              <a:endParaRPr dirty="0"/>
            </a:p>
          </p:txBody>
        </p:sp>
        <p:sp>
          <p:nvSpPr>
            <p:cNvPr id="1669" name="Google Shape;1669;p131"/>
            <p:cNvSpPr txBox="1"/>
            <p:nvPr/>
          </p:nvSpPr>
          <p:spPr>
            <a:xfrm>
              <a:off x="7882803" y="4708224"/>
              <a:ext cx="7428174" cy="4002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Roboto"/>
                <a:buNone/>
              </a:pPr>
              <a:r>
                <a:rPr lang="pl-PL" sz="2000" dirty="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z</a:t>
              </a:r>
              <a:r>
                <a:rPr lang="pl-PL" sz="2000" b="0" i="0" u="none" dirty="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 innowacją pedagogiczną z języka polskiego i wiedzy o społeczeństwie, </a:t>
              </a: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Roboto"/>
                <a:buNone/>
              </a:pPr>
              <a:r>
                <a:rPr lang="pl-PL" sz="2000" b="0" i="0" u="none" dirty="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pod </a:t>
              </a:r>
              <a:r>
                <a:rPr lang="pl-PL" sz="2000" b="1" i="0" u="none" dirty="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patronatem naukowym Uniwersytetu Wrocławskiego</a:t>
              </a:r>
              <a:endParaRPr lang="pl-PL" sz="2000" dirty="0"/>
            </a:p>
          </p:txBody>
        </p:sp>
      </p:grpSp>
      <p:cxnSp>
        <p:nvCxnSpPr>
          <p:cNvPr id="1670" name="Google Shape;1670;p131"/>
          <p:cNvCxnSpPr/>
          <p:nvPr/>
        </p:nvCxnSpPr>
        <p:spPr>
          <a:xfrm>
            <a:off x="3017837" y="7429500"/>
            <a:ext cx="12841287" cy="28575"/>
          </a:xfrm>
          <a:prstGeom prst="straightConnector1">
            <a:avLst/>
          </a:prstGeom>
          <a:noFill/>
          <a:ln w="381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sp>
        <p:nvSpPr>
          <p:cNvPr id="1671" name="Google Shape;1671;p131"/>
          <p:cNvSpPr/>
          <p:nvPr/>
        </p:nvSpPr>
        <p:spPr>
          <a:xfrm>
            <a:off x="2560637" y="7200900"/>
            <a:ext cx="457200" cy="4572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2" name="Google Shape;1672;p131"/>
          <p:cNvSpPr/>
          <p:nvPr/>
        </p:nvSpPr>
        <p:spPr>
          <a:xfrm>
            <a:off x="6096000" y="7200900"/>
            <a:ext cx="457200" cy="4572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3" name="Google Shape;1673;p131"/>
          <p:cNvSpPr/>
          <p:nvPr/>
        </p:nvSpPr>
        <p:spPr>
          <a:xfrm>
            <a:off x="8982075" y="7151687"/>
            <a:ext cx="457200" cy="4572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4" name="Google Shape;1674;p131"/>
          <p:cNvSpPr/>
          <p:nvPr/>
        </p:nvSpPr>
        <p:spPr>
          <a:xfrm>
            <a:off x="12420600" y="7227887"/>
            <a:ext cx="457200" cy="458787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5" name="Google Shape;1675;p131"/>
          <p:cNvSpPr txBox="1"/>
          <p:nvPr/>
        </p:nvSpPr>
        <p:spPr>
          <a:xfrm>
            <a:off x="2560637" y="7875587"/>
            <a:ext cx="2468562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Roboto Condensed"/>
              <a:buNone/>
            </a:pPr>
            <a:r>
              <a:rPr lang="en-US" sz="3600" b="0" i="0" u="none" dirty="0" err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klasa</a:t>
            </a:r>
            <a:r>
              <a:rPr lang="en-US" sz="3600" b="0" i="0" u="none" dirty="0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1A</a:t>
            </a:r>
            <a:endParaRPr dirty="0"/>
          </a:p>
        </p:txBody>
      </p:sp>
      <p:sp>
        <p:nvSpPr>
          <p:cNvPr id="1676" name="Google Shape;1676;p131"/>
          <p:cNvSpPr txBox="1"/>
          <p:nvPr/>
        </p:nvSpPr>
        <p:spPr>
          <a:xfrm>
            <a:off x="6096000" y="7859712"/>
            <a:ext cx="2468562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Roboto Condensed"/>
              <a:buNone/>
            </a:pPr>
            <a:r>
              <a:rPr lang="en-US" sz="3600" b="0" i="0" u="none" dirty="0" err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klasa</a:t>
            </a:r>
            <a:r>
              <a:rPr lang="en-US" sz="3600" b="0" i="0" u="none" dirty="0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1B</a:t>
            </a:r>
            <a:endParaRPr dirty="0"/>
          </a:p>
        </p:txBody>
      </p:sp>
      <p:sp>
        <p:nvSpPr>
          <p:cNvPr id="1677" name="Google Shape;1677;p131"/>
          <p:cNvSpPr txBox="1"/>
          <p:nvPr/>
        </p:nvSpPr>
        <p:spPr>
          <a:xfrm>
            <a:off x="8982075" y="7875587"/>
            <a:ext cx="2468562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Roboto Condensed"/>
              <a:buNone/>
            </a:pPr>
            <a:r>
              <a:rPr lang="en-US" sz="3600" b="0" i="0" u="none" dirty="0" err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klasa</a:t>
            </a:r>
            <a:r>
              <a:rPr lang="en-US" sz="3600" b="0" i="0" u="none" dirty="0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1C</a:t>
            </a:r>
            <a:endParaRPr dirty="0"/>
          </a:p>
        </p:txBody>
      </p:sp>
      <p:sp>
        <p:nvSpPr>
          <p:cNvPr id="1678" name="Google Shape;1678;p131"/>
          <p:cNvSpPr txBox="1"/>
          <p:nvPr/>
        </p:nvSpPr>
        <p:spPr>
          <a:xfrm>
            <a:off x="12420600" y="7886700"/>
            <a:ext cx="2468562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Roboto Condensed"/>
              <a:buNone/>
            </a:pPr>
            <a:r>
              <a:rPr lang="en-US" sz="3600" b="0" i="0" u="none" dirty="0" err="1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klasa</a:t>
            </a:r>
            <a:r>
              <a:rPr lang="en-US" sz="3600" b="0" i="0" u="none" dirty="0">
                <a:solidFill>
                  <a:schemeClr val="accen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1D</a:t>
            </a:r>
            <a:endParaRPr dirty="0"/>
          </a:p>
        </p:txBody>
      </p:sp>
      <p:grpSp>
        <p:nvGrpSpPr>
          <p:cNvPr id="1679" name="Google Shape;1679;p131"/>
          <p:cNvGrpSpPr/>
          <p:nvPr/>
        </p:nvGrpSpPr>
        <p:grpSpPr>
          <a:xfrm>
            <a:off x="15497175" y="7229475"/>
            <a:ext cx="2867025" cy="1323975"/>
            <a:chOff x="15497175" y="7229475"/>
            <a:chExt cx="2867025" cy="1323975"/>
          </a:xfrm>
        </p:grpSpPr>
        <p:sp>
          <p:nvSpPr>
            <p:cNvPr id="1680" name="Google Shape;1680;p131"/>
            <p:cNvSpPr txBox="1"/>
            <p:nvPr/>
          </p:nvSpPr>
          <p:spPr>
            <a:xfrm>
              <a:off x="15497175" y="7845425"/>
              <a:ext cx="2867025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Roboto Condensed"/>
                <a:buNone/>
              </a:pPr>
              <a:r>
                <a:rPr lang="en-US" sz="4000" b="1" i="0" u="none" dirty="0" err="1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klasa</a:t>
              </a:r>
              <a:r>
                <a:rPr lang="en-US" sz="4000" b="1" i="0" u="none" dirty="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1E</a:t>
              </a:r>
              <a:endParaRPr dirty="0"/>
            </a:p>
          </p:txBody>
        </p:sp>
        <p:sp>
          <p:nvSpPr>
            <p:cNvPr id="1681" name="Google Shape;1681;p131"/>
            <p:cNvSpPr/>
            <p:nvPr/>
          </p:nvSpPr>
          <p:spPr>
            <a:xfrm>
              <a:off x="15859125" y="7229475"/>
              <a:ext cx="457200" cy="45720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1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E</a:t>
              </a:r>
              <a:endParaRPr/>
            </a:p>
          </p:txBody>
        </p:sp>
      </p:grpSp>
      <p:pic>
        <p:nvPicPr>
          <p:cNvPr id="1682" name="Google Shape;1682;p131" descr="Kula ziemska: Afryka i Europa z wypełnieniem pełnym"/>
          <p:cNvPicPr preferRelativeResize="0"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3411993" y="2762250"/>
            <a:ext cx="3260725" cy="326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51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rękawiczki, niebo, osoba, kolorowy&#10;&#10;Opis wygenerowany automatycznie">
            <a:extLst>
              <a:ext uri="{FF2B5EF4-FFF2-40B4-BE49-F238E27FC236}">
                <a16:creationId xmlns:a16="http://schemas.microsoft.com/office/drawing/2014/main" id="{465B86B6-1F6F-4208-87F7-5B1B14FD9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07" y="0"/>
            <a:ext cx="9697899" cy="10287000"/>
          </a:xfrm>
          <a:prstGeom prst="rect">
            <a:avLst/>
          </a:prstGeom>
        </p:spPr>
      </p:pic>
      <p:sp>
        <p:nvSpPr>
          <p:cNvPr id="1753" name="Google Shape;1753;p134"/>
          <p:cNvSpPr txBox="1">
            <a:spLocks noGrp="1"/>
          </p:cNvSpPr>
          <p:nvPr>
            <p:ph type="title"/>
          </p:nvPr>
        </p:nvSpPr>
        <p:spPr>
          <a:xfrm>
            <a:off x="10058400" y="571500"/>
            <a:ext cx="74676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500"/>
              <a:buFont typeface="Roboto"/>
              <a:buNone/>
            </a:pPr>
            <a:r>
              <a:rPr lang="pl-PL" sz="4500" b="1" i="0" u="none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uniwersytecka</a:t>
            </a:r>
            <a:br>
              <a:rPr lang="en-US" sz="45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l-PL" sz="45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edukacji międzynarodowej</a:t>
            </a:r>
            <a:endParaRPr dirty="0"/>
          </a:p>
        </p:txBody>
      </p:sp>
      <p:cxnSp>
        <p:nvCxnSpPr>
          <p:cNvPr id="1754" name="Google Shape;1754;p134"/>
          <p:cNvCxnSpPr/>
          <p:nvPr/>
        </p:nvCxnSpPr>
        <p:spPr>
          <a:xfrm>
            <a:off x="12534900" y="2573337"/>
            <a:ext cx="0" cy="1363662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cxnSp>
        <p:nvCxnSpPr>
          <p:cNvPr id="1755" name="Google Shape;1755;p134"/>
          <p:cNvCxnSpPr/>
          <p:nvPr/>
        </p:nvCxnSpPr>
        <p:spPr>
          <a:xfrm>
            <a:off x="12534900" y="4165600"/>
            <a:ext cx="0" cy="1365250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cxnSp>
        <p:nvCxnSpPr>
          <p:cNvPr id="1756" name="Google Shape;1756;p134"/>
          <p:cNvCxnSpPr/>
          <p:nvPr/>
        </p:nvCxnSpPr>
        <p:spPr>
          <a:xfrm>
            <a:off x="12534900" y="5759450"/>
            <a:ext cx="0" cy="1365250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grpSp>
        <p:nvGrpSpPr>
          <p:cNvPr id="1757" name="Google Shape;1757;p134"/>
          <p:cNvGrpSpPr/>
          <p:nvPr/>
        </p:nvGrpSpPr>
        <p:grpSpPr>
          <a:xfrm>
            <a:off x="9677399" y="2095500"/>
            <a:ext cx="7239002" cy="1077912"/>
            <a:chOff x="10058399" y="2933700"/>
            <a:chExt cx="7239002" cy="1077730"/>
          </a:xfrm>
        </p:grpSpPr>
        <p:sp>
          <p:nvSpPr>
            <p:cNvPr id="1758" name="Google Shape;1758;p134"/>
            <p:cNvSpPr/>
            <p:nvPr/>
          </p:nvSpPr>
          <p:spPr>
            <a:xfrm>
              <a:off x="12801600" y="3182896"/>
              <a:ext cx="228600" cy="2285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59" name="Google Shape;1759;p134"/>
            <p:cNvSpPr txBox="1"/>
            <p:nvPr/>
          </p:nvSpPr>
          <p:spPr>
            <a:xfrm>
              <a:off x="13411200" y="2933700"/>
              <a:ext cx="3276600" cy="6460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Roboto Condensed"/>
                <a:buNone/>
              </a:pPr>
              <a:r>
                <a:rPr lang="pl-PL" sz="3600" b="0" i="0" u="none" dirty="0" err="1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j.polski</a:t>
              </a:r>
              <a:endParaRPr dirty="0"/>
            </a:p>
          </p:txBody>
        </p:sp>
        <p:sp>
          <p:nvSpPr>
            <p:cNvPr id="1760" name="Google Shape;1760;p134"/>
            <p:cNvSpPr txBox="1"/>
            <p:nvPr/>
          </p:nvSpPr>
          <p:spPr>
            <a:xfrm>
              <a:off x="13411202" y="3570199"/>
              <a:ext cx="3886199" cy="4000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61" name="Google Shape;1761;p134"/>
            <p:cNvSpPr txBox="1"/>
            <p:nvPr/>
          </p:nvSpPr>
          <p:spPr>
            <a:xfrm>
              <a:off x="10058399" y="2933700"/>
              <a:ext cx="2590795" cy="1077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3200"/>
                <a:buFont typeface="Roboto Condensed"/>
                <a:buNone/>
              </a:pPr>
              <a:r>
                <a:rPr lang="en-US" sz="3200" b="0" i="0" u="none" dirty="0" err="1">
                  <a:solidFill>
                    <a:srgbClr val="FF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przedmiot</a:t>
              </a:r>
              <a:r>
                <a:rPr lang="en-US" sz="3200" b="0" i="0" u="none" dirty="0">
                  <a:solidFill>
                    <a:srgbClr val="FF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3200" b="0" i="0" u="none" dirty="0" err="1">
                  <a:solidFill>
                    <a:srgbClr val="FF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rozszerzony</a:t>
              </a:r>
              <a:r>
                <a:rPr lang="en-US" sz="3200" b="0" i="0" u="none" dirty="0">
                  <a:solidFill>
                    <a:srgbClr val="FF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endParaRPr dirty="0"/>
            </a:p>
          </p:txBody>
        </p:sp>
      </p:grpSp>
      <p:grpSp>
        <p:nvGrpSpPr>
          <p:cNvPr id="1762" name="Google Shape;1762;p134"/>
          <p:cNvGrpSpPr/>
          <p:nvPr/>
        </p:nvGrpSpPr>
        <p:grpSpPr>
          <a:xfrm>
            <a:off x="9677399" y="3689350"/>
            <a:ext cx="7239002" cy="1077912"/>
            <a:chOff x="10058399" y="2933700"/>
            <a:chExt cx="7239002" cy="1077730"/>
          </a:xfrm>
        </p:grpSpPr>
        <p:sp>
          <p:nvSpPr>
            <p:cNvPr id="1763" name="Google Shape;1763;p134"/>
            <p:cNvSpPr/>
            <p:nvPr/>
          </p:nvSpPr>
          <p:spPr>
            <a:xfrm>
              <a:off x="12801600" y="3182896"/>
              <a:ext cx="228600" cy="2285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64" name="Google Shape;1764;p134"/>
            <p:cNvSpPr txBox="1"/>
            <p:nvPr/>
          </p:nvSpPr>
          <p:spPr>
            <a:xfrm>
              <a:off x="13411200" y="2933700"/>
              <a:ext cx="3276600" cy="6460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Roboto Condensed"/>
                <a:buNone/>
              </a:pPr>
              <a:r>
                <a:rPr lang="pl-PL" sz="3600" b="0" i="0" u="none" dirty="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WOS</a:t>
              </a:r>
              <a:endParaRPr dirty="0"/>
            </a:p>
          </p:txBody>
        </p:sp>
        <p:sp>
          <p:nvSpPr>
            <p:cNvPr id="1765" name="Google Shape;1765;p134"/>
            <p:cNvSpPr txBox="1"/>
            <p:nvPr/>
          </p:nvSpPr>
          <p:spPr>
            <a:xfrm>
              <a:off x="13411202" y="3570199"/>
              <a:ext cx="3886199" cy="4000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66" name="Google Shape;1766;p134"/>
            <p:cNvSpPr txBox="1"/>
            <p:nvPr/>
          </p:nvSpPr>
          <p:spPr>
            <a:xfrm>
              <a:off x="10058399" y="2933700"/>
              <a:ext cx="2590791" cy="1077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3200"/>
                <a:buFont typeface="Roboto Condensed"/>
                <a:buNone/>
              </a:pPr>
              <a:r>
                <a:rPr lang="en-US" sz="3200" b="0" i="0" u="none" dirty="0" err="1">
                  <a:solidFill>
                    <a:srgbClr val="FF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przedmiot</a:t>
              </a:r>
              <a:r>
                <a:rPr lang="en-US" sz="3200" b="0" i="0" u="none" dirty="0">
                  <a:solidFill>
                    <a:srgbClr val="FF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3200" b="0" i="0" u="none" dirty="0" err="1">
                  <a:solidFill>
                    <a:srgbClr val="FF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rozszerzony</a:t>
              </a:r>
              <a:endParaRPr dirty="0"/>
            </a:p>
          </p:txBody>
        </p:sp>
      </p:grpSp>
      <p:grpSp>
        <p:nvGrpSpPr>
          <p:cNvPr id="1767" name="Google Shape;1767;p134"/>
          <p:cNvGrpSpPr/>
          <p:nvPr/>
        </p:nvGrpSpPr>
        <p:grpSpPr>
          <a:xfrm>
            <a:off x="9677399" y="5283200"/>
            <a:ext cx="7239002" cy="1076325"/>
            <a:chOff x="10058399" y="2933700"/>
            <a:chExt cx="7239002" cy="1077415"/>
          </a:xfrm>
        </p:grpSpPr>
        <p:sp>
          <p:nvSpPr>
            <p:cNvPr id="1768" name="Google Shape;1768;p134"/>
            <p:cNvSpPr/>
            <p:nvPr/>
          </p:nvSpPr>
          <p:spPr>
            <a:xfrm>
              <a:off x="12801600" y="3183190"/>
              <a:ext cx="228600" cy="227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69" name="Google Shape;1769;p134"/>
            <p:cNvSpPr txBox="1"/>
            <p:nvPr/>
          </p:nvSpPr>
          <p:spPr>
            <a:xfrm>
              <a:off x="13411200" y="2933700"/>
              <a:ext cx="3276600" cy="6467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Roboto Condensed"/>
                <a:buNone/>
              </a:pPr>
              <a:r>
                <a:rPr lang="en-US" sz="3600" b="0" i="0" u="none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j.angielski</a:t>
              </a:r>
              <a:endParaRPr/>
            </a:p>
          </p:txBody>
        </p:sp>
        <p:sp>
          <p:nvSpPr>
            <p:cNvPr id="1770" name="Google Shape;1770;p134"/>
            <p:cNvSpPr txBox="1"/>
            <p:nvPr/>
          </p:nvSpPr>
          <p:spPr>
            <a:xfrm>
              <a:off x="13411202" y="3570199"/>
              <a:ext cx="3886199" cy="4005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71" name="Google Shape;1771;p134"/>
            <p:cNvSpPr txBox="1"/>
            <p:nvPr/>
          </p:nvSpPr>
          <p:spPr>
            <a:xfrm>
              <a:off x="10058399" y="2933700"/>
              <a:ext cx="2590785" cy="10774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3200"/>
                <a:buFont typeface="Roboto Condensed"/>
                <a:buNone/>
              </a:pPr>
              <a:r>
                <a:rPr lang="en-US" sz="3200" b="0" i="0" u="none" dirty="0" err="1">
                  <a:solidFill>
                    <a:srgbClr val="FF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przedmiot</a:t>
              </a:r>
              <a:r>
                <a:rPr lang="en-US" sz="3200" b="0" i="0" u="none" dirty="0">
                  <a:solidFill>
                    <a:srgbClr val="FF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3200" b="0" i="0" u="none" dirty="0" err="1">
                  <a:solidFill>
                    <a:srgbClr val="FF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rozszerzony</a:t>
              </a:r>
              <a:endParaRPr dirty="0"/>
            </a:p>
          </p:txBody>
        </p:sp>
      </p:grpSp>
      <p:grpSp>
        <p:nvGrpSpPr>
          <p:cNvPr id="1772" name="Google Shape;1772;p134"/>
          <p:cNvGrpSpPr/>
          <p:nvPr/>
        </p:nvGrpSpPr>
        <p:grpSpPr>
          <a:xfrm>
            <a:off x="9677399" y="6875463"/>
            <a:ext cx="8610587" cy="646112"/>
            <a:chOff x="10058400" y="2933700"/>
            <a:chExt cx="8611080" cy="646052"/>
          </a:xfrm>
        </p:grpSpPr>
        <p:sp>
          <p:nvSpPr>
            <p:cNvPr id="1773" name="Google Shape;1773;p134"/>
            <p:cNvSpPr/>
            <p:nvPr/>
          </p:nvSpPr>
          <p:spPr>
            <a:xfrm>
              <a:off x="12801756" y="3182914"/>
              <a:ext cx="228613" cy="2285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74" name="Google Shape;1774;p134"/>
            <p:cNvSpPr txBox="1"/>
            <p:nvPr/>
          </p:nvSpPr>
          <p:spPr>
            <a:xfrm>
              <a:off x="13411390" y="2933700"/>
              <a:ext cx="5258090" cy="646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Roboto Condensed"/>
                <a:buNone/>
              </a:pPr>
              <a:r>
                <a:rPr lang="en-US" sz="3600" b="0" i="0" u="none" dirty="0" err="1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j.angielski</a:t>
              </a:r>
              <a:r>
                <a:rPr lang="en-US" sz="3600" b="0" i="0" u="none" dirty="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+ </a:t>
              </a:r>
              <a:endParaRPr lang="pl-PL" sz="3600" b="0" i="0" u="none" dirty="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Roboto Condensed"/>
                <a:buNone/>
              </a:pPr>
              <a:r>
                <a:rPr lang="en-US" sz="3600" b="0" i="0" u="none" dirty="0" err="1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j.niemiecki</a:t>
              </a:r>
              <a:r>
                <a:rPr lang="pl-PL" sz="3600" b="0" i="0" u="none" dirty="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lub </a:t>
              </a:r>
              <a:r>
                <a:rPr lang="pl-PL" sz="3600" b="0" i="0" u="none" dirty="0" err="1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j.rosyjski</a:t>
              </a:r>
              <a:endParaRPr dirty="0"/>
            </a:p>
          </p:txBody>
        </p:sp>
        <p:sp>
          <p:nvSpPr>
            <p:cNvPr id="1776" name="Google Shape;1776;p134"/>
            <p:cNvSpPr txBox="1"/>
            <p:nvPr/>
          </p:nvSpPr>
          <p:spPr>
            <a:xfrm>
              <a:off x="10058400" y="2933700"/>
              <a:ext cx="2590932" cy="4777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3200"/>
                <a:buFont typeface="Roboto Condensed"/>
                <a:buNone/>
              </a:pPr>
              <a:r>
                <a:rPr lang="en-US" sz="3200" b="0" i="0" u="none" dirty="0" err="1">
                  <a:solidFill>
                    <a:srgbClr val="FF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języki</a:t>
              </a:r>
              <a:r>
                <a:rPr lang="en-US" sz="3200" b="0" i="0" u="none" dirty="0">
                  <a:solidFill>
                    <a:srgbClr val="FF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3200" b="0" i="0" u="none" dirty="0" err="1">
                  <a:solidFill>
                    <a:srgbClr val="FF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obce</a:t>
              </a:r>
              <a:endParaRPr dirty="0"/>
            </a:p>
          </p:txBody>
        </p:sp>
      </p:grpSp>
      <p:sp>
        <p:nvSpPr>
          <p:cNvPr id="35" name="Google Shape;920;p110">
            <a:extLst>
              <a:ext uri="{FF2B5EF4-FFF2-40B4-BE49-F238E27FC236}">
                <a16:creationId xmlns:a16="http://schemas.microsoft.com/office/drawing/2014/main" id="{03B4E76D-C642-4A97-88F1-8C3E29BFD88E}"/>
              </a:ext>
            </a:extLst>
          </p:cNvPr>
          <p:cNvSpPr txBox="1"/>
          <p:nvPr/>
        </p:nvSpPr>
        <p:spPr>
          <a:xfrm>
            <a:off x="10058400" y="8986037"/>
            <a:ext cx="8001000" cy="915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None/>
            </a:pPr>
            <a:r>
              <a:rPr lang="pl-PL" sz="20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obowiązkowe przedmioty rekrutacyjne: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None/>
            </a:pPr>
            <a:r>
              <a:rPr lang="pl-PL" sz="2000" b="1" i="0" u="none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j.polski</a:t>
            </a:r>
            <a:r>
              <a:rPr lang="pl-PL" sz="2000" b="1" i="0" u="none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matematyka, </a:t>
            </a:r>
            <a:r>
              <a:rPr lang="pl-PL" sz="2000" b="1" i="0" u="none" dirty="0" err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j.obcy</a:t>
            </a:r>
            <a:r>
              <a:rPr lang="pl-PL" sz="2000" b="1" i="0" u="none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WOS</a:t>
            </a:r>
            <a:endParaRPr dirty="0"/>
          </a:p>
        </p:txBody>
      </p:sp>
      <p:sp>
        <p:nvSpPr>
          <p:cNvPr id="1782" name="Google Shape;1782;p134"/>
          <p:cNvSpPr/>
          <p:nvPr/>
        </p:nvSpPr>
        <p:spPr>
          <a:xfrm rot="5400000">
            <a:off x="-20507" y="5875338"/>
            <a:ext cx="4411662" cy="4411662"/>
          </a:xfrm>
          <a:custGeom>
            <a:avLst/>
            <a:gdLst/>
            <a:ahLst/>
            <a:cxnLst/>
            <a:rect l="l" t="t" r="r" b="b"/>
            <a:pathLst>
              <a:path w="5143500" h="5143500" extrusionOk="0">
                <a:moveTo>
                  <a:pt x="5143500" y="0"/>
                </a:moveTo>
                <a:lnTo>
                  <a:pt x="5143500" y="5143500"/>
                </a:lnTo>
                <a:lnTo>
                  <a:pt x="0" y="5143500"/>
                </a:lnTo>
                <a:cubicBezTo>
                  <a:pt x="0" y="2302823"/>
                  <a:pt x="2302823" y="0"/>
                  <a:pt x="5143500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3" name="Google Shape;1783;p134"/>
          <p:cNvSpPr txBox="1"/>
          <p:nvPr/>
        </p:nvSpPr>
        <p:spPr>
          <a:xfrm>
            <a:off x="171584" y="8519046"/>
            <a:ext cx="4410075" cy="1584325"/>
          </a:xfrm>
          <a:prstGeom prst="rect">
            <a:avLst/>
          </a:prstGeom>
          <a:noFill/>
          <a:ln>
            <a:noFill/>
          </a:ln>
          <a:effectLst>
            <a:outerShdw blurRad="63500" dist="50800" dir="5400000">
              <a:srgbClr val="6A6A8A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700"/>
              <a:buFont typeface="Roboto Condensed"/>
              <a:buNone/>
            </a:pPr>
            <a:r>
              <a:rPr lang="en-US" sz="9700" b="1" i="0" u="none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1E</a:t>
            </a:r>
            <a:endParaRPr dirty="0"/>
          </a:p>
        </p:txBody>
      </p:sp>
      <p:sp>
        <p:nvSpPr>
          <p:cNvPr id="1784" name="Google Shape;1784;p134"/>
          <p:cNvSpPr txBox="1"/>
          <p:nvPr/>
        </p:nvSpPr>
        <p:spPr>
          <a:xfrm>
            <a:off x="215537" y="7945618"/>
            <a:ext cx="1735137" cy="83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Roboto"/>
              <a:buNone/>
            </a:pPr>
            <a:r>
              <a:rPr lang="en-US" sz="4800" b="0" i="0" u="none" dirty="0" err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Klasa</a:t>
            </a:r>
            <a:endParaRPr dirty="0"/>
          </a:p>
        </p:txBody>
      </p:sp>
    </p:spTree>
  </p:cSld>
  <p:clrMapOvr>
    <a:masterClrMapping/>
  </p:clrMapOvr>
  <p:transition advTm="68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Google Shape;1826;p136"/>
          <p:cNvSpPr txBox="1"/>
          <p:nvPr/>
        </p:nvSpPr>
        <p:spPr>
          <a:xfrm>
            <a:off x="7272866" y="2411412"/>
            <a:ext cx="11015134" cy="545465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7" name="Google Shape;1827;p136"/>
          <p:cNvSpPr txBox="1"/>
          <p:nvPr/>
        </p:nvSpPr>
        <p:spPr>
          <a:xfrm>
            <a:off x="8696071" y="4188015"/>
            <a:ext cx="6629400" cy="1901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Condensed"/>
              <a:buNone/>
            </a:pPr>
            <a:r>
              <a:rPr lang="en-US" sz="6000" b="0" i="0" u="none" dirty="0" err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zapraszamy</a:t>
            </a:r>
            <a:r>
              <a:rPr lang="en-US" sz="6000" b="0" i="0" u="none" dirty="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endParaRPr lang="pl-PL" sz="6000" b="0" i="0" u="none" dirty="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Condensed"/>
              <a:buNone/>
            </a:pPr>
            <a:r>
              <a:rPr lang="en-US" sz="6600" b="1" i="0" u="none" dirty="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do </a:t>
            </a:r>
            <a:r>
              <a:rPr lang="en-US" sz="6600" b="1" i="0" u="none" dirty="0" err="1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nas</a:t>
            </a:r>
            <a:r>
              <a:rPr lang="en-US" sz="6600" b="1" i="0" u="none" dirty="0">
                <a:solidFill>
                  <a:schemeClr val="accen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6000" b="0" i="0" u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!</a:t>
            </a:r>
            <a:endParaRPr dirty="0"/>
          </a:p>
        </p:txBody>
      </p:sp>
      <p:sp>
        <p:nvSpPr>
          <p:cNvPr id="1828" name="Google Shape;1828;p136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630555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-US" sz="4500" b="1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nasz</a:t>
            </a:r>
            <a:r>
              <a:rPr lang="pl-PL" sz="45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br>
              <a:rPr lang="en-US" sz="45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l-PL" sz="4500" b="1" i="0" u="none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szko</a:t>
            </a:r>
            <a:r>
              <a:rPr lang="pl-PL" dirty="0">
                <a:solidFill>
                  <a:schemeClr val="accent1"/>
                </a:solidFill>
              </a:rPr>
              <a:t>ła</a:t>
            </a:r>
            <a:endParaRPr dirty="0"/>
          </a:p>
        </p:txBody>
      </p:sp>
      <p:pic>
        <p:nvPicPr>
          <p:cNvPr id="1829" name="Google Shape;1829;p136"/>
          <p:cNvPicPr preferRelativeResize="0">
            <a:picLocks noGrp="1"/>
          </p:cNvPicPr>
          <p:nvPr>
            <p:ph type="body" idx="1"/>
          </p:nvPr>
        </p:nvPicPr>
        <p:blipFill>
          <a:blip r:embed="rId3"/>
          <a:srcRect/>
          <a:stretch/>
        </p:blipFill>
        <p:spPr>
          <a:xfrm>
            <a:off x="0" y="2411412"/>
            <a:ext cx="7272866" cy="545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8662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76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5448300" cy="196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-US" sz="4500" b="1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matury</a:t>
            </a:r>
            <a:br>
              <a:rPr lang="en-US" sz="45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500" b="1" i="0" u="none" dirty="0" err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zdawalność</a:t>
            </a:r>
            <a:r>
              <a:rPr lang="en-US" sz="4500" b="1" i="0" u="none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20</a:t>
            </a:r>
            <a:r>
              <a:rPr lang="pl-PL" sz="4500" b="1" i="0" u="none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20</a:t>
            </a:r>
            <a:br>
              <a:rPr lang="en-US" sz="45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endParaRPr dirty="0"/>
          </a:p>
        </p:txBody>
      </p:sp>
      <p:sp>
        <p:nvSpPr>
          <p:cNvPr id="345" name="Google Shape;345;p76"/>
          <p:cNvSpPr/>
          <p:nvPr/>
        </p:nvSpPr>
        <p:spPr>
          <a:xfrm>
            <a:off x="193675" y="3536950"/>
            <a:ext cx="527050" cy="527050"/>
          </a:xfrm>
          <a:custGeom>
            <a:avLst/>
            <a:gdLst/>
            <a:ahLst/>
            <a:cxnLst/>
            <a:rect l="l" t="t" r="r" b="b"/>
            <a:pathLst>
              <a:path w="176" h="176" extrusionOk="0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  <a:moveTo>
                  <a:pt x="96" y="69"/>
                </a:moveTo>
                <a:cubicBezTo>
                  <a:pt x="96" y="66"/>
                  <a:pt x="96" y="64"/>
                  <a:pt x="101" y="64"/>
                </a:cubicBezTo>
                <a:cubicBezTo>
                  <a:pt x="108" y="64"/>
                  <a:pt x="108" y="64"/>
                  <a:pt x="108" y="64"/>
                </a:cubicBezTo>
                <a:cubicBezTo>
                  <a:pt x="108" y="52"/>
                  <a:pt x="108" y="52"/>
                  <a:pt x="108" y="52"/>
                </a:cubicBezTo>
                <a:cubicBezTo>
                  <a:pt x="97" y="52"/>
                  <a:pt x="97" y="52"/>
                  <a:pt x="97" y="52"/>
                </a:cubicBezTo>
                <a:cubicBezTo>
                  <a:pt x="84" y="52"/>
                  <a:pt x="80" y="58"/>
                  <a:pt x="80" y="68"/>
                </a:cubicBezTo>
                <a:cubicBezTo>
                  <a:pt x="80" y="76"/>
                  <a:pt x="80" y="76"/>
                  <a:pt x="80" y="76"/>
                </a:cubicBezTo>
                <a:cubicBezTo>
                  <a:pt x="72" y="76"/>
                  <a:pt x="72" y="76"/>
                  <a:pt x="72" y="76"/>
                </a:cubicBezTo>
                <a:cubicBezTo>
                  <a:pt x="72" y="88"/>
                  <a:pt x="72" y="88"/>
                  <a:pt x="72" y="88"/>
                </a:cubicBezTo>
                <a:cubicBezTo>
                  <a:pt x="80" y="88"/>
                  <a:pt x="80" y="88"/>
                  <a:pt x="80" y="88"/>
                </a:cubicBezTo>
                <a:cubicBezTo>
                  <a:pt x="80" y="124"/>
                  <a:pt x="80" y="124"/>
                  <a:pt x="80" y="124"/>
                </a:cubicBezTo>
                <a:cubicBezTo>
                  <a:pt x="96" y="124"/>
                  <a:pt x="96" y="124"/>
                  <a:pt x="96" y="124"/>
                </a:cubicBezTo>
                <a:cubicBezTo>
                  <a:pt x="96" y="88"/>
                  <a:pt x="96" y="88"/>
                  <a:pt x="96" y="88"/>
                </a:cubicBezTo>
                <a:cubicBezTo>
                  <a:pt x="107" y="88"/>
                  <a:pt x="107" y="88"/>
                  <a:pt x="107" y="88"/>
                </a:cubicBezTo>
                <a:cubicBezTo>
                  <a:pt x="108" y="76"/>
                  <a:pt x="108" y="76"/>
                  <a:pt x="108" y="76"/>
                </a:cubicBezTo>
                <a:cubicBezTo>
                  <a:pt x="96" y="76"/>
                  <a:pt x="96" y="76"/>
                  <a:pt x="96" y="76"/>
                </a:cubicBezTo>
                <a:lnTo>
                  <a:pt x="96" y="69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46" name="Google Shape;346;p76"/>
          <p:cNvGrpSpPr/>
          <p:nvPr/>
        </p:nvGrpSpPr>
        <p:grpSpPr>
          <a:xfrm>
            <a:off x="2590800" y="2743200"/>
            <a:ext cx="14982825" cy="1320800"/>
            <a:chOff x="2590800" y="2742660"/>
            <a:chExt cx="14982825" cy="1321966"/>
          </a:xfrm>
        </p:grpSpPr>
        <p:sp>
          <p:nvSpPr>
            <p:cNvPr id="347" name="Google Shape;347;p76"/>
            <p:cNvSpPr/>
            <p:nvPr/>
          </p:nvSpPr>
          <p:spPr>
            <a:xfrm>
              <a:off x="13836650" y="2831638"/>
              <a:ext cx="304800" cy="1144009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348" name="Google Shape;348;p76"/>
            <p:cNvGrpSpPr/>
            <p:nvPr/>
          </p:nvGrpSpPr>
          <p:grpSpPr>
            <a:xfrm>
              <a:off x="2590800" y="2742660"/>
              <a:ext cx="14982825" cy="1321966"/>
              <a:chOff x="2656228" y="3314700"/>
              <a:chExt cx="14982825" cy="1321966"/>
            </a:xfrm>
          </p:grpSpPr>
          <p:grpSp>
            <p:nvGrpSpPr>
              <p:cNvPr id="349" name="Google Shape;349;p76"/>
              <p:cNvGrpSpPr/>
              <p:nvPr/>
            </p:nvGrpSpPr>
            <p:grpSpPr>
              <a:xfrm>
                <a:off x="2656228" y="3314700"/>
                <a:ext cx="6116907" cy="1321966"/>
                <a:chOff x="2667000" y="2865886"/>
                <a:chExt cx="6116907" cy="1321966"/>
              </a:xfrm>
            </p:grpSpPr>
            <p:sp>
              <p:nvSpPr>
                <p:cNvPr id="350" name="Google Shape;350;p76"/>
                <p:cNvSpPr/>
                <p:nvPr/>
              </p:nvSpPr>
              <p:spPr>
                <a:xfrm>
                  <a:off x="2667000" y="3017380"/>
                  <a:ext cx="905066" cy="925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" h="176" extrusionOk="0">
                      <a:moveTo>
                        <a:pt x="88" y="0"/>
                      </a:moveTo>
                      <a:cubicBezTo>
                        <a:pt x="39" y="0"/>
                        <a:pt x="0" y="39"/>
                        <a:pt x="0" y="88"/>
                      </a:cubicBezTo>
                      <a:cubicBezTo>
                        <a:pt x="0" y="137"/>
                        <a:pt x="39" y="176"/>
                        <a:pt x="88" y="176"/>
                      </a:cubicBezTo>
                      <a:cubicBezTo>
                        <a:pt x="137" y="176"/>
                        <a:pt x="176" y="137"/>
                        <a:pt x="176" y="88"/>
                      </a:cubicBezTo>
                      <a:cubicBezTo>
                        <a:pt x="176" y="39"/>
                        <a:pt x="137" y="0"/>
                        <a:pt x="88" y="0"/>
                      </a:cubicBezTo>
                      <a:moveTo>
                        <a:pt x="88" y="168"/>
                      </a:moveTo>
                      <a:cubicBezTo>
                        <a:pt x="69" y="168"/>
                        <a:pt x="52" y="161"/>
                        <a:pt x="38" y="151"/>
                      </a:cubicBezTo>
                      <a:cubicBezTo>
                        <a:pt x="44" y="143"/>
                        <a:pt x="55" y="136"/>
                        <a:pt x="64" y="133"/>
                      </a:cubicBezTo>
                      <a:cubicBezTo>
                        <a:pt x="70" y="131"/>
                        <a:pt x="73" y="128"/>
                        <a:pt x="74" y="124"/>
                      </a:cubicBezTo>
                      <a:cubicBezTo>
                        <a:pt x="75" y="119"/>
                        <a:pt x="72" y="116"/>
                        <a:pt x="71" y="116"/>
                      </a:cubicBezTo>
                      <a:cubicBezTo>
                        <a:pt x="70" y="115"/>
                        <a:pt x="69" y="114"/>
                        <a:pt x="67" y="115"/>
                      </a:cubicBezTo>
                      <a:cubicBezTo>
                        <a:pt x="67" y="115"/>
                        <a:pt x="60" y="117"/>
                        <a:pt x="50" y="112"/>
                      </a:cubicBezTo>
                      <a:cubicBezTo>
                        <a:pt x="53" y="106"/>
                        <a:pt x="56" y="95"/>
                        <a:pt x="56" y="72"/>
                      </a:cubicBezTo>
                      <a:cubicBezTo>
                        <a:pt x="56" y="35"/>
                        <a:pt x="72" y="32"/>
                        <a:pt x="90" y="32"/>
                      </a:cubicBezTo>
                      <a:cubicBezTo>
                        <a:pt x="103" y="32"/>
                        <a:pt x="120" y="36"/>
                        <a:pt x="120" y="74"/>
                      </a:cubicBezTo>
                      <a:cubicBezTo>
                        <a:pt x="120" y="95"/>
                        <a:pt x="123" y="106"/>
                        <a:pt x="126" y="111"/>
                      </a:cubicBezTo>
                      <a:cubicBezTo>
                        <a:pt x="122" y="113"/>
                        <a:pt x="115" y="115"/>
                        <a:pt x="107" y="114"/>
                      </a:cubicBezTo>
                      <a:cubicBezTo>
                        <a:pt x="105" y="114"/>
                        <a:pt x="103" y="115"/>
                        <a:pt x="103" y="116"/>
                      </a:cubicBezTo>
                      <a:cubicBezTo>
                        <a:pt x="101" y="120"/>
                        <a:pt x="101" y="128"/>
                        <a:pt x="111" y="132"/>
                      </a:cubicBezTo>
                      <a:cubicBezTo>
                        <a:pt x="120" y="136"/>
                        <a:pt x="129" y="141"/>
                        <a:pt x="137" y="151"/>
                      </a:cubicBezTo>
                      <a:cubicBezTo>
                        <a:pt x="124" y="162"/>
                        <a:pt x="107" y="168"/>
                        <a:pt x="88" y="168"/>
                      </a:cubicBezTo>
                      <a:moveTo>
                        <a:pt x="143" y="146"/>
                      </a:moveTo>
                      <a:cubicBezTo>
                        <a:pt x="135" y="135"/>
                        <a:pt x="124" y="129"/>
                        <a:pt x="115" y="125"/>
                      </a:cubicBezTo>
                      <a:cubicBezTo>
                        <a:pt x="113" y="124"/>
                        <a:pt x="112" y="123"/>
                        <a:pt x="111" y="122"/>
                      </a:cubicBezTo>
                      <a:cubicBezTo>
                        <a:pt x="124" y="122"/>
                        <a:pt x="135" y="116"/>
                        <a:pt x="135" y="116"/>
                      </a:cubicBezTo>
                      <a:cubicBezTo>
                        <a:pt x="136" y="115"/>
                        <a:pt x="137" y="113"/>
                        <a:pt x="137" y="112"/>
                      </a:cubicBezTo>
                      <a:cubicBezTo>
                        <a:pt x="137" y="110"/>
                        <a:pt x="136" y="109"/>
                        <a:pt x="135" y="109"/>
                      </a:cubicBezTo>
                      <a:cubicBezTo>
                        <a:pt x="134" y="108"/>
                        <a:pt x="128" y="103"/>
                        <a:pt x="128" y="74"/>
                      </a:cubicBezTo>
                      <a:cubicBezTo>
                        <a:pt x="128" y="41"/>
                        <a:pt x="115" y="24"/>
                        <a:pt x="90" y="24"/>
                      </a:cubicBezTo>
                      <a:cubicBezTo>
                        <a:pt x="69" y="24"/>
                        <a:pt x="48" y="30"/>
                        <a:pt x="48" y="72"/>
                      </a:cubicBezTo>
                      <a:cubicBezTo>
                        <a:pt x="48" y="102"/>
                        <a:pt x="43" y="108"/>
                        <a:pt x="42" y="109"/>
                      </a:cubicBezTo>
                      <a:cubicBezTo>
                        <a:pt x="40" y="109"/>
                        <a:pt x="39" y="110"/>
                        <a:pt x="39" y="112"/>
                      </a:cubicBezTo>
                      <a:cubicBezTo>
                        <a:pt x="39" y="114"/>
                        <a:pt x="39" y="115"/>
                        <a:pt x="41" y="116"/>
                      </a:cubicBezTo>
                      <a:cubicBezTo>
                        <a:pt x="52" y="123"/>
                        <a:pt x="61" y="123"/>
                        <a:pt x="66" y="123"/>
                      </a:cubicBezTo>
                      <a:cubicBezTo>
                        <a:pt x="65" y="123"/>
                        <a:pt x="64" y="124"/>
                        <a:pt x="62" y="125"/>
                      </a:cubicBezTo>
                      <a:cubicBezTo>
                        <a:pt x="51" y="129"/>
                        <a:pt x="39" y="137"/>
                        <a:pt x="32" y="145"/>
                      </a:cubicBezTo>
                      <a:cubicBezTo>
                        <a:pt x="17" y="131"/>
                        <a:pt x="8" y="110"/>
                        <a:pt x="8" y="88"/>
                      </a:cubicBezTo>
                      <a:cubicBezTo>
                        <a:pt x="8" y="44"/>
                        <a:pt x="44" y="8"/>
                        <a:pt x="88" y="8"/>
                      </a:cubicBezTo>
                      <a:cubicBezTo>
                        <a:pt x="132" y="8"/>
                        <a:pt x="168" y="44"/>
                        <a:pt x="168" y="88"/>
                      </a:cubicBezTo>
                      <a:cubicBezTo>
                        <a:pt x="168" y="111"/>
                        <a:pt x="159" y="131"/>
                        <a:pt x="143" y="146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 b="0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grpSp>
              <p:nvGrpSpPr>
                <p:cNvPr id="351" name="Google Shape;351;p76"/>
                <p:cNvGrpSpPr/>
                <p:nvPr/>
              </p:nvGrpSpPr>
              <p:grpSpPr>
                <a:xfrm>
                  <a:off x="3717925" y="2865886"/>
                  <a:ext cx="5065982" cy="1321966"/>
                  <a:chOff x="3717925" y="2865886"/>
                  <a:chExt cx="5065982" cy="1321966"/>
                </a:xfrm>
              </p:grpSpPr>
              <p:sp>
                <p:nvSpPr>
                  <p:cNvPr id="352" name="Google Shape;352;p76"/>
                  <p:cNvSpPr txBox="1"/>
                  <p:nvPr/>
                </p:nvSpPr>
                <p:spPr>
                  <a:xfrm>
                    <a:off x="3718195" y="3479966"/>
                    <a:ext cx="5065712" cy="70788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2"/>
                      </a:buClr>
                      <a:buSzPts val="2000"/>
                      <a:buFont typeface="Roboto"/>
                      <a:buNone/>
                    </a:pPr>
                    <a:r>
                      <a:rPr lang="en-US" sz="2000" b="0" i="0" u="none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średnia zdawalność w woj. dolnośląskim wynosi: </a:t>
                    </a:r>
                    <a:r>
                      <a:rPr lang="en-US" sz="2000" b="1" i="0" u="none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96,5%</a:t>
                    </a:r>
                    <a:r>
                      <a:rPr lang="en-US" sz="2000" b="0" i="0" u="none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 </a:t>
                    </a:r>
                    <a:endParaRPr/>
                  </a:p>
                </p:txBody>
              </p:sp>
              <p:sp>
                <p:nvSpPr>
                  <p:cNvPr id="353" name="Google Shape;353;p76"/>
                  <p:cNvSpPr txBox="1"/>
                  <p:nvPr/>
                </p:nvSpPr>
                <p:spPr>
                  <a:xfrm>
                    <a:off x="3717925" y="2865886"/>
                    <a:ext cx="4294188" cy="64668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accent1"/>
                      </a:buClr>
                      <a:buSzPts val="3600"/>
                      <a:buFont typeface="Roboto Condensed"/>
                      <a:buNone/>
                    </a:pPr>
                    <a:r>
                      <a:rPr lang="en-US" sz="3600" b="0" i="0" u="none">
                        <a:solidFill>
                          <a:schemeClr val="accent1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rPr>
                      <a:t>język</a:t>
                    </a:r>
                    <a:r>
                      <a:rPr lang="en-US" sz="3600" b="0" i="0" u="none">
                        <a:solidFill>
                          <a:schemeClr val="dk1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rPr>
                      <a:t> polski</a:t>
                    </a:r>
                    <a:endParaRPr/>
                  </a:p>
                </p:txBody>
              </p:sp>
            </p:grpSp>
          </p:grpSp>
          <p:grpSp>
            <p:nvGrpSpPr>
              <p:cNvPr id="354" name="Google Shape;354;p76"/>
              <p:cNvGrpSpPr/>
              <p:nvPr/>
            </p:nvGrpSpPr>
            <p:grpSpPr>
              <a:xfrm>
                <a:off x="9971428" y="3403679"/>
                <a:ext cx="4092575" cy="1144009"/>
                <a:chOff x="9971428" y="3403679"/>
                <a:chExt cx="4092575" cy="1144009"/>
              </a:xfrm>
            </p:grpSpPr>
            <p:sp>
              <p:nvSpPr>
                <p:cNvPr id="355" name="Google Shape;355;p76"/>
                <p:cNvSpPr/>
                <p:nvPr/>
              </p:nvSpPr>
              <p:spPr>
                <a:xfrm>
                  <a:off x="9971428" y="3403679"/>
                  <a:ext cx="304800" cy="1144009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 b="0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356" name="Google Shape;356;p76"/>
                <p:cNvSpPr/>
                <p:nvPr/>
              </p:nvSpPr>
              <p:spPr>
                <a:xfrm>
                  <a:off x="10406403" y="3403679"/>
                  <a:ext cx="304800" cy="1144009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 b="0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357" name="Google Shape;357;p76"/>
                <p:cNvSpPr/>
                <p:nvPr/>
              </p:nvSpPr>
              <p:spPr>
                <a:xfrm>
                  <a:off x="10842966" y="3403679"/>
                  <a:ext cx="304800" cy="1144009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 b="0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358" name="Google Shape;358;p76"/>
                <p:cNvSpPr/>
                <p:nvPr/>
              </p:nvSpPr>
              <p:spPr>
                <a:xfrm>
                  <a:off x="11277941" y="3403679"/>
                  <a:ext cx="304800" cy="1144009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 b="0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359" name="Google Shape;359;p76"/>
                <p:cNvSpPr/>
                <p:nvPr/>
              </p:nvSpPr>
              <p:spPr>
                <a:xfrm>
                  <a:off x="11712916" y="3403679"/>
                  <a:ext cx="304800" cy="1144009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 b="0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360" name="Google Shape;360;p76"/>
                <p:cNvSpPr/>
                <p:nvPr/>
              </p:nvSpPr>
              <p:spPr>
                <a:xfrm>
                  <a:off x="12147891" y="3403679"/>
                  <a:ext cx="304800" cy="1144009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 b="0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361" name="Google Shape;361;p76"/>
                <p:cNvSpPr/>
                <p:nvPr/>
              </p:nvSpPr>
              <p:spPr>
                <a:xfrm>
                  <a:off x="12584453" y="3403679"/>
                  <a:ext cx="304800" cy="1144009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 b="0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362" name="Google Shape;362;p76"/>
                <p:cNvSpPr/>
                <p:nvPr/>
              </p:nvSpPr>
              <p:spPr>
                <a:xfrm>
                  <a:off x="13019428" y="3403679"/>
                  <a:ext cx="304800" cy="1144009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 b="0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363" name="Google Shape;363;p76"/>
                <p:cNvSpPr/>
                <p:nvPr/>
              </p:nvSpPr>
              <p:spPr>
                <a:xfrm>
                  <a:off x="13454403" y="3403679"/>
                  <a:ext cx="304800" cy="1144009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 b="0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364" name="Google Shape;364;p76"/>
                <p:cNvSpPr/>
                <p:nvPr/>
              </p:nvSpPr>
              <p:spPr>
                <a:xfrm>
                  <a:off x="13890966" y="3403679"/>
                  <a:ext cx="173037" cy="1144009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 b="0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  <p:sp>
            <p:nvSpPr>
              <p:cNvPr id="365" name="Google Shape;365;p76"/>
              <p:cNvSpPr txBox="1"/>
              <p:nvPr/>
            </p:nvSpPr>
            <p:spPr>
              <a:xfrm>
                <a:off x="14935541" y="3421157"/>
                <a:ext cx="2703512" cy="11090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6600"/>
                  <a:buFont typeface="Roboto Condensed"/>
                  <a:buNone/>
                </a:pPr>
                <a:r>
                  <a:rPr lang="en-US" sz="6600" b="1" i="0" u="none">
                    <a:solidFill>
                      <a:schemeClr val="accent1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  <a:t>99,3</a:t>
                </a:r>
                <a:r>
                  <a:rPr lang="en-US" sz="5400" b="1" i="0" u="none">
                    <a:solidFill>
                      <a:schemeClr val="accent1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  <a:t>%</a:t>
                </a:r>
                <a:endParaRPr/>
              </a:p>
            </p:txBody>
          </p:sp>
        </p:grpSp>
      </p:grpSp>
      <p:grpSp>
        <p:nvGrpSpPr>
          <p:cNvPr id="366" name="Google Shape;366;p76"/>
          <p:cNvGrpSpPr/>
          <p:nvPr/>
        </p:nvGrpSpPr>
        <p:grpSpPr>
          <a:xfrm>
            <a:off x="2590800" y="5078412"/>
            <a:ext cx="14993936" cy="1322387"/>
            <a:chOff x="2590800" y="5078294"/>
            <a:chExt cx="14993596" cy="1321966"/>
          </a:xfrm>
        </p:grpSpPr>
        <p:sp>
          <p:nvSpPr>
            <p:cNvPr id="367" name="Google Shape;367;p76"/>
            <p:cNvSpPr/>
            <p:nvPr/>
          </p:nvSpPr>
          <p:spPr>
            <a:xfrm>
              <a:off x="13868144" y="5167166"/>
              <a:ext cx="304793" cy="1144223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368" name="Google Shape;368;p76"/>
            <p:cNvGrpSpPr/>
            <p:nvPr/>
          </p:nvGrpSpPr>
          <p:grpSpPr>
            <a:xfrm>
              <a:off x="2590800" y="5078294"/>
              <a:ext cx="14993596" cy="1321966"/>
              <a:chOff x="2656228" y="5650334"/>
              <a:chExt cx="14993596" cy="1321966"/>
            </a:xfrm>
          </p:grpSpPr>
          <p:grpSp>
            <p:nvGrpSpPr>
              <p:cNvPr id="369" name="Google Shape;369;p76"/>
              <p:cNvGrpSpPr/>
              <p:nvPr/>
            </p:nvGrpSpPr>
            <p:grpSpPr>
              <a:xfrm>
                <a:off x="2656228" y="5650334"/>
                <a:ext cx="6127679" cy="1321966"/>
                <a:chOff x="2656228" y="6325969"/>
                <a:chExt cx="6127679" cy="1321966"/>
              </a:xfrm>
            </p:grpSpPr>
            <p:sp>
              <p:nvSpPr>
                <p:cNvPr id="370" name="Google Shape;370;p76"/>
                <p:cNvSpPr/>
                <p:nvPr/>
              </p:nvSpPr>
              <p:spPr>
                <a:xfrm>
                  <a:off x="2656228" y="6524366"/>
                  <a:ext cx="925172" cy="925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" h="176" extrusionOk="0">
                      <a:moveTo>
                        <a:pt x="88" y="0"/>
                      </a:moveTo>
                      <a:cubicBezTo>
                        <a:pt x="39" y="0"/>
                        <a:pt x="0" y="39"/>
                        <a:pt x="0" y="88"/>
                      </a:cubicBezTo>
                      <a:cubicBezTo>
                        <a:pt x="0" y="137"/>
                        <a:pt x="39" y="176"/>
                        <a:pt x="88" y="176"/>
                      </a:cubicBezTo>
                      <a:cubicBezTo>
                        <a:pt x="137" y="176"/>
                        <a:pt x="176" y="137"/>
                        <a:pt x="176" y="88"/>
                      </a:cubicBezTo>
                      <a:cubicBezTo>
                        <a:pt x="176" y="39"/>
                        <a:pt x="137" y="0"/>
                        <a:pt x="88" y="0"/>
                      </a:cubicBezTo>
                      <a:moveTo>
                        <a:pt x="88" y="168"/>
                      </a:moveTo>
                      <a:cubicBezTo>
                        <a:pt x="68" y="168"/>
                        <a:pt x="50" y="161"/>
                        <a:pt x="36" y="149"/>
                      </a:cubicBezTo>
                      <a:cubicBezTo>
                        <a:pt x="47" y="139"/>
                        <a:pt x="52" y="137"/>
                        <a:pt x="64" y="131"/>
                      </a:cubicBezTo>
                      <a:cubicBezTo>
                        <a:pt x="78" y="125"/>
                        <a:pt x="82" y="114"/>
                        <a:pt x="77" y="102"/>
                      </a:cubicBezTo>
                      <a:cubicBezTo>
                        <a:pt x="76" y="99"/>
                        <a:pt x="74" y="97"/>
                        <a:pt x="73" y="95"/>
                      </a:cubicBezTo>
                      <a:cubicBezTo>
                        <a:pt x="69" y="87"/>
                        <a:pt x="64" y="79"/>
                        <a:pt x="64" y="59"/>
                      </a:cubicBezTo>
                      <a:cubicBezTo>
                        <a:pt x="64" y="35"/>
                        <a:pt x="75" y="35"/>
                        <a:pt x="84" y="35"/>
                      </a:cubicBezTo>
                      <a:cubicBezTo>
                        <a:pt x="90" y="35"/>
                        <a:pt x="93" y="34"/>
                        <a:pt x="96" y="33"/>
                      </a:cubicBezTo>
                      <a:cubicBezTo>
                        <a:pt x="97" y="32"/>
                        <a:pt x="98" y="32"/>
                        <a:pt x="100" y="32"/>
                      </a:cubicBezTo>
                      <a:cubicBezTo>
                        <a:pt x="108" y="32"/>
                        <a:pt x="116" y="39"/>
                        <a:pt x="116" y="60"/>
                      </a:cubicBezTo>
                      <a:cubicBezTo>
                        <a:pt x="116" y="81"/>
                        <a:pt x="113" y="86"/>
                        <a:pt x="108" y="94"/>
                      </a:cubicBezTo>
                      <a:cubicBezTo>
                        <a:pt x="107" y="96"/>
                        <a:pt x="105" y="99"/>
                        <a:pt x="104" y="102"/>
                      </a:cubicBezTo>
                      <a:cubicBezTo>
                        <a:pt x="101" y="107"/>
                        <a:pt x="101" y="112"/>
                        <a:pt x="102" y="117"/>
                      </a:cubicBezTo>
                      <a:cubicBezTo>
                        <a:pt x="105" y="123"/>
                        <a:pt x="110" y="128"/>
                        <a:pt x="120" y="133"/>
                      </a:cubicBezTo>
                      <a:cubicBezTo>
                        <a:pt x="128" y="137"/>
                        <a:pt x="136" y="144"/>
                        <a:pt x="141" y="148"/>
                      </a:cubicBezTo>
                      <a:cubicBezTo>
                        <a:pt x="127" y="160"/>
                        <a:pt x="108" y="168"/>
                        <a:pt x="88" y="168"/>
                      </a:cubicBezTo>
                      <a:moveTo>
                        <a:pt x="146" y="143"/>
                      </a:moveTo>
                      <a:cubicBezTo>
                        <a:pt x="142" y="138"/>
                        <a:pt x="132" y="130"/>
                        <a:pt x="123" y="126"/>
                      </a:cubicBezTo>
                      <a:cubicBezTo>
                        <a:pt x="116" y="122"/>
                        <a:pt x="111" y="118"/>
                        <a:pt x="110" y="115"/>
                      </a:cubicBezTo>
                      <a:cubicBezTo>
                        <a:pt x="109" y="112"/>
                        <a:pt x="109" y="109"/>
                        <a:pt x="111" y="105"/>
                      </a:cubicBezTo>
                      <a:cubicBezTo>
                        <a:pt x="113" y="102"/>
                        <a:pt x="114" y="100"/>
                        <a:pt x="115" y="98"/>
                      </a:cubicBezTo>
                      <a:cubicBezTo>
                        <a:pt x="120" y="89"/>
                        <a:pt x="124" y="83"/>
                        <a:pt x="124" y="60"/>
                      </a:cubicBezTo>
                      <a:cubicBezTo>
                        <a:pt x="124" y="26"/>
                        <a:pt x="104" y="24"/>
                        <a:pt x="100" y="24"/>
                      </a:cubicBezTo>
                      <a:cubicBezTo>
                        <a:pt x="97" y="24"/>
                        <a:pt x="95" y="25"/>
                        <a:pt x="93" y="25"/>
                      </a:cubicBezTo>
                      <a:cubicBezTo>
                        <a:pt x="91" y="26"/>
                        <a:pt x="89" y="27"/>
                        <a:pt x="84" y="27"/>
                      </a:cubicBezTo>
                      <a:cubicBezTo>
                        <a:pt x="75" y="27"/>
                        <a:pt x="56" y="28"/>
                        <a:pt x="56" y="59"/>
                      </a:cubicBezTo>
                      <a:cubicBezTo>
                        <a:pt x="56" y="81"/>
                        <a:pt x="62" y="91"/>
                        <a:pt x="66" y="99"/>
                      </a:cubicBezTo>
                      <a:cubicBezTo>
                        <a:pt x="67" y="101"/>
                        <a:pt x="68" y="103"/>
                        <a:pt x="69" y="105"/>
                      </a:cubicBezTo>
                      <a:cubicBezTo>
                        <a:pt x="73" y="114"/>
                        <a:pt x="70" y="120"/>
                        <a:pt x="61" y="124"/>
                      </a:cubicBezTo>
                      <a:cubicBezTo>
                        <a:pt x="48" y="130"/>
                        <a:pt x="42" y="132"/>
                        <a:pt x="30" y="143"/>
                      </a:cubicBezTo>
                      <a:cubicBezTo>
                        <a:pt x="16" y="129"/>
                        <a:pt x="8" y="109"/>
                        <a:pt x="8" y="88"/>
                      </a:cubicBezTo>
                      <a:cubicBezTo>
                        <a:pt x="8" y="44"/>
                        <a:pt x="44" y="8"/>
                        <a:pt x="88" y="8"/>
                      </a:cubicBezTo>
                      <a:cubicBezTo>
                        <a:pt x="132" y="8"/>
                        <a:pt x="168" y="44"/>
                        <a:pt x="168" y="88"/>
                      </a:cubicBezTo>
                      <a:cubicBezTo>
                        <a:pt x="168" y="109"/>
                        <a:pt x="160" y="128"/>
                        <a:pt x="146" y="143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 b="0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grpSp>
              <p:nvGrpSpPr>
                <p:cNvPr id="371" name="Google Shape;371;p76"/>
                <p:cNvGrpSpPr/>
                <p:nvPr/>
              </p:nvGrpSpPr>
              <p:grpSpPr>
                <a:xfrm>
                  <a:off x="3718195" y="6325969"/>
                  <a:ext cx="5065712" cy="1321966"/>
                  <a:chOff x="3718195" y="6325969"/>
                  <a:chExt cx="5065712" cy="1321966"/>
                </a:xfrm>
              </p:grpSpPr>
              <p:sp>
                <p:nvSpPr>
                  <p:cNvPr id="372" name="Google Shape;372;p76"/>
                  <p:cNvSpPr txBox="1"/>
                  <p:nvPr/>
                </p:nvSpPr>
                <p:spPr>
                  <a:xfrm>
                    <a:off x="3718195" y="6940049"/>
                    <a:ext cx="5065712" cy="70788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2"/>
                      </a:buClr>
                      <a:buSzPts val="2000"/>
                      <a:buFont typeface="Roboto"/>
                      <a:buNone/>
                    </a:pPr>
                    <a:r>
                      <a:rPr lang="en-US" sz="2000" b="0" i="0" u="none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średnia zdawalność w woj. dolnośląskim wynosi: </a:t>
                    </a:r>
                    <a:r>
                      <a:rPr lang="en-US" sz="2000" b="1" i="0" u="none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96%</a:t>
                    </a:r>
                    <a:endParaRPr/>
                  </a:p>
                </p:txBody>
              </p:sp>
              <p:sp>
                <p:nvSpPr>
                  <p:cNvPr id="373" name="Google Shape;373;p76"/>
                  <p:cNvSpPr txBox="1"/>
                  <p:nvPr/>
                </p:nvSpPr>
                <p:spPr>
                  <a:xfrm>
                    <a:off x="3718242" y="6325969"/>
                    <a:ext cx="4294090" cy="64590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accent1"/>
                      </a:buClr>
                      <a:buSzPts val="3600"/>
                      <a:buFont typeface="Roboto Condensed"/>
                      <a:buNone/>
                    </a:pPr>
                    <a:r>
                      <a:rPr lang="en-US" sz="3600" b="0" i="0" u="none">
                        <a:solidFill>
                          <a:schemeClr val="accent1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rPr>
                      <a:t>język</a:t>
                    </a:r>
                    <a:r>
                      <a:rPr lang="en-US" sz="3600" b="0" i="0" u="none">
                        <a:solidFill>
                          <a:srgbClr val="BF9600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rPr>
                      <a:t> </a:t>
                    </a:r>
                    <a:r>
                      <a:rPr lang="en-US" sz="3600" b="0" i="0" u="none">
                        <a:solidFill>
                          <a:schemeClr val="dk1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rPr>
                      <a:t>angielski</a:t>
                    </a:r>
                    <a:endParaRPr/>
                  </a:p>
                </p:txBody>
              </p:sp>
            </p:grpSp>
          </p:grpSp>
          <p:sp>
            <p:nvSpPr>
              <p:cNvPr id="374" name="Google Shape;374;p76"/>
              <p:cNvSpPr txBox="1"/>
              <p:nvPr/>
            </p:nvSpPr>
            <p:spPr>
              <a:xfrm>
                <a:off x="15163856" y="5804272"/>
                <a:ext cx="2485968" cy="10140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6000"/>
                  <a:buFont typeface="Roboto Condensed"/>
                  <a:buNone/>
                </a:pPr>
                <a:r>
                  <a:rPr lang="pl-PL" sz="6000" b="1" i="0" u="none" dirty="0">
                    <a:solidFill>
                      <a:schemeClr val="accent1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  <a:t>99</a:t>
                </a:r>
                <a:r>
                  <a:rPr lang="en-US" sz="6000" b="1" i="0" u="none" dirty="0">
                    <a:solidFill>
                      <a:schemeClr val="accent1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  <a:t>,</a:t>
                </a:r>
                <a:r>
                  <a:rPr lang="pl-PL" sz="6000" b="1" i="0" u="none" dirty="0">
                    <a:solidFill>
                      <a:schemeClr val="accent1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  <a:t>2</a:t>
                </a:r>
                <a:r>
                  <a:rPr lang="en-US" sz="4800" b="1" i="0" u="none" dirty="0">
                    <a:solidFill>
                      <a:schemeClr val="accent1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  <a:t>%</a:t>
                </a:r>
                <a:endParaRPr dirty="0"/>
              </a:p>
            </p:txBody>
          </p:sp>
          <p:grpSp>
            <p:nvGrpSpPr>
              <p:cNvPr id="375" name="Google Shape;375;p76"/>
              <p:cNvGrpSpPr/>
              <p:nvPr/>
            </p:nvGrpSpPr>
            <p:grpSpPr>
              <a:xfrm>
                <a:off x="9982374" y="5739206"/>
                <a:ext cx="4092482" cy="1144223"/>
                <a:chOff x="9982374" y="5739206"/>
                <a:chExt cx="4092482" cy="1144223"/>
              </a:xfrm>
            </p:grpSpPr>
            <p:sp>
              <p:nvSpPr>
                <p:cNvPr id="376" name="Google Shape;376;p76"/>
                <p:cNvSpPr/>
                <p:nvPr/>
              </p:nvSpPr>
              <p:spPr>
                <a:xfrm>
                  <a:off x="9982374" y="5739206"/>
                  <a:ext cx="304793" cy="1144223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 b="0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377" name="Google Shape;377;p76"/>
                <p:cNvSpPr/>
                <p:nvPr/>
              </p:nvSpPr>
              <p:spPr>
                <a:xfrm>
                  <a:off x="10417339" y="5739206"/>
                  <a:ext cx="304793" cy="1144223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 b="0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378" name="Google Shape;378;p76"/>
                <p:cNvSpPr/>
                <p:nvPr/>
              </p:nvSpPr>
              <p:spPr>
                <a:xfrm>
                  <a:off x="10853891" y="5739206"/>
                  <a:ext cx="304793" cy="1144223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 b="0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379" name="Google Shape;379;p76"/>
                <p:cNvSpPr/>
                <p:nvPr/>
              </p:nvSpPr>
              <p:spPr>
                <a:xfrm>
                  <a:off x="11288856" y="5739206"/>
                  <a:ext cx="304793" cy="1144223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 b="0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380" name="Google Shape;380;p76"/>
                <p:cNvSpPr/>
                <p:nvPr/>
              </p:nvSpPr>
              <p:spPr>
                <a:xfrm>
                  <a:off x="11723821" y="5739206"/>
                  <a:ext cx="304793" cy="1144223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 b="0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381" name="Google Shape;381;p76"/>
                <p:cNvSpPr/>
                <p:nvPr/>
              </p:nvSpPr>
              <p:spPr>
                <a:xfrm>
                  <a:off x="12158787" y="5739206"/>
                  <a:ext cx="304793" cy="1144223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 b="0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382" name="Google Shape;382;p76"/>
                <p:cNvSpPr/>
                <p:nvPr/>
              </p:nvSpPr>
              <p:spPr>
                <a:xfrm>
                  <a:off x="12595340" y="5739206"/>
                  <a:ext cx="304793" cy="1144223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 b="0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383" name="Google Shape;383;p76"/>
                <p:cNvSpPr/>
                <p:nvPr/>
              </p:nvSpPr>
              <p:spPr>
                <a:xfrm>
                  <a:off x="13030305" y="5739206"/>
                  <a:ext cx="304793" cy="1144223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 b="0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384" name="Google Shape;384;p76"/>
                <p:cNvSpPr/>
                <p:nvPr/>
              </p:nvSpPr>
              <p:spPr>
                <a:xfrm>
                  <a:off x="13465270" y="5739206"/>
                  <a:ext cx="304793" cy="1144223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 b="0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385" name="Google Shape;385;p76"/>
                <p:cNvSpPr/>
                <p:nvPr/>
              </p:nvSpPr>
              <p:spPr>
                <a:xfrm>
                  <a:off x="13901822" y="5739206"/>
                  <a:ext cx="173034" cy="1144223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 b="0" i="0" u="none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</p:grpSp>
      </p:grpSp>
      <p:grpSp>
        <p:nvGrpSpPr>
          <p:cNvPr id="386" name="Google Shape;386;p76"/>
          <p:cNvGrpSpPr/>
          <p:nvPr/>
        </p:nvGrpSpPr>
        <p:grpSpPr>
          <a:xfrm>
            <a:off x="2590800" y="7026275"/>
            <a:ext cx="14993936" cy="1322387"/>
            <a:chOff x="2656228" y="5650334"/>
            <a:chExt cx="14993596" cy="1321966"/>
          </a:xfrm>
        </p:grpSpPr>
        <p:grpSp>
          <p:nvGrpSpPr>
            <p:cNvPr id="387" name="Google Shape;387;p76"/>
            <p:cNvGrpSpPr/>
            <p:nvPr/>
          </p:nvGrpSpPr>
          <p:grpSpPr>
            <a:xfrm>
              <a:off x="2656228" y="5650334"/>
              <a:ext cx="6127679" cy="1321966"/>
              <a:chOff x="2656228" y="6325969"/>
              <a:chExt cx="6127679" cy="1321966"/>
            </a:xfrm>
          </p:grpSpPr>
          <p:sp>
            <p:nvSpPr>
              <p:cNvPr id="388" name="Google Shape;388;p76"/>
              <p:cNvSpPr/>
              <p:nvPr/>
            </p:nvSpPr>
            <p:spPr>
              <a:xfrm>
                <a:off x="2656228" y="6524366"/>
                <a:ext cx="925172" cy="925172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88" y="0"/>
                    </a:moveTo>
                    <a:cubicBezTo>
                      <a:pt x="39" y="0"/>
                      <a:pt x="0" y="39"/>
                      <a:pt x="0" y="88"/>
                    </a:cubicBezTo>
                    <a:cubicBezTo>
                      <a:pt x="0" y="137"/>
                      <a:pt x="39" y="176"/>
                      <a:pt x="88" y="176"/>
                    </a:cubicBezTo>
                    <a:cubicBezTo>
                      <a:pt x="137" y="176"/>
                      <a:pt x="176" y="137"/>
                      <a:pt x="176" y="88"/>
                    </a:cubicBezTo>
                    <a:cubicBezTo>
                      <a:pt x="176" y="39"/>
                      <a:pt x="137" y="0"/>
                      <a:pt x="88" y="0"/>
                    </a:cubicBezTo>
                    <a:moveTo>
                      <a:pt x="88" y="168"/>
                    </a:moveTo>
                    <a:cubicBezTo>
                      <a:pt x="68" y="168"/>
                      <a:pt x="50" y="161"/>
                      <a:pt x="36" y="149"/>
                    </a:cubicBezTo>
                    <a:cubicBezTo>
                      <a:pt x="47" y="139"/>
                      <a:pt x="52" y="137"/>
                      <a:pt x="64" y="131"/>
                    </a:cubicBezTo>
                    <a:cubicBezTo>
                      <a:pt x="78" y="125"/>
                      <a:pt x="82" y="114"/>
                      <a:pt x="77" y="102"/>
                    </a:cubicBezTo>
                    <a:cubicBezTo>
                      <a:pt x="76" y="99"/>
                      <a:pt x="74" y="97"/>
                      <a:pt x="73" y="95"/>
                    </a:cubicBezTo>
                    <a:cubicBezTo>
                      <a:pt x="69" y="87"/>
                      <a:pt x="64" y="79"/>
                      <a:pt x="64" y="59"/>
                    </a:cubicBezTo>
                    <a:cubicBezTo>
                      <a:pt x="64" y="35"/>
                      <a:pt x="75" y="35"/>
                      <a:pt x="84" y="35"/>
                    </a:cubicBezTo>
                    <a:cubicBezTo>
                      <a:pt x="90" y="35"/>
                      <a:pt x="93" y="34"/>
                      <a:pt x="96" y="33"/>
                    </a:cubicBezTo>
                    <a:cubicBezTo>
                      <a:pt x="97" y="32"/>
                      <a:pt x="98" y="32"/>
                      <a:pt x="100" y="32"/>
                    </a:cubicBezTo>
                    <a:cubicBezTo>
                      <a:pt x="108" y="32"/>
                      <a:pt x="116" y="39"/>
                      <a:pt x="116" y="60"/>
                    </a:cubicBezTo>
                    <a:cubicBezTo>
                      <a:pt x="116" y="81"/>
                      <a:pt x="113" y="86"/>
                      <a:pt x="108" y="94"/>
                    </a:cubicBezTo>
                    <a:cubicBezTo>
                      <a:pt x="107" y="96"/>
                      <a:pt x="105" y="99"/>
                      <a:pt x="104" y="102"/>
                    </a:cubicBezTo>
                    <a:cubicBezTo>
                      <a:pt x="101" y="107"/>
                      <a:pt x="101" y="112"/>
                      <a:pt x="102" y="117"/>
                    </a:cubicBezTo>
                    <a:cubicBezTo>
                      <a:pt x="105" y="123"/>
                      <a:pt x="110" y="128"/>
                      <a:pt x="120" y="133"/>
                    </a:cubicBezTo>
                    <a:cubicBezTo>
                      <a:pt x="128" y="137"/>
                      <a:pt x="136" y="144"/>
                      <a:pt x="141" y="148"/>
                    </a:cubicBezTo>
                    <a:cubicBezTo>
                      <a:pt x="127" y="160"/>
                      <a:pt x="108" y="168"/>
                      <a:pt x="88" y="168"/>
                    </a:cubicBezTo>
                    <a:moveTo>
                      <a:pt x="146" y="143"/>
                    </a:moveTo>
                    <a:cubicBezTo>
                      <a:pt x="142" y="138"/>
                      <a:pt x="132" y="130"/>
                      <a:pt x="123" y="126"/>
                    </a:cubicBezTo>
                    <a:cubicBezTo>
                      <a:pt x="116" y="122"/>
                      <a:pt x="111" y="118"/>
                      <a:pt x="110" y="115"/>
                    </a:cubicBezTo>
                    <a:cubicBezTo>
                      <a:pt x="109" y="112"/>
                      <a:pt x="109" y="109"/>
                      <a:pt x="111" y="105"/>
                    </a:cubicBezTo>
                    <a:cubicBezTo>
                      <a:pt x="113" y="102"/>
                      <a:pt x="114" y="100"/>
                      <a:pt x="115" y="98"/>
                    </a:cubicBezTo>
                    <a:cubicBezTo>
                      <a:pt x="120" y="89"/>
                      <a:pt x="124" y="83"/>
                      <a:pt x="124" y="60"/>
                    </a:cubicBezTo>
                    <a:cubicBezTo>
                      <a:pt x="124" y="26"/>
                      <a:pt x="104" y="24"/>
                      <a:pt x="100" y="24"/>
                    </a:cubicBezTo>
                    <a:cubicBezTo>
                      <a:pt x="97" y="24"/>
                      <a:pt x="95" y="25"/>
                      <a:pt x="93" y="25"/>
                    </a:cubicBezTo>
                    <a:cubicBezTo>
                      <a:pt x="91" y="26"/>
                      <a:pt x="89" y="27"/>
                      <a:pt x="84" y="27"/>
                    </a:cubicBezTo>
                    <a:cubicBezTo>
                      <a:pt x="75" y="27"/>
                      <a:pt x="56" y="28"/>
                      <a:pt x="56" y="59"/>
                    </a:cubicBezTo>
                    <a:cubicBezTo>
                      <a:pt x="56" y="81"/>
                      <a:pt x="62" y="91"/>
                      <a:pt x="66" y="99"/>
                    </a:cubicBezTo>
                    <a:cubicBezTo>
                      <a:pt x="67" y="101"/>
                      <a:pt x="68" y="103"/>
                      <a:pt x="69" y="105"/>
                    </a:cubicBezTo>
                    <a:cubicBezTo>
                      <a:pt x="73" y="114"/>
                      <a:pt x="70" y="120"/>
                      <a:pt x="61" y="124"/>
                    </a:cubicBezTo>
                    <a:cubicBezTo>
                      <a:pt x="48" y="130"/>
                      <a:pt x="42" y="132"/>
                      <a:pt x="30" y="143"/>
                    </a:cubicBezTo>
                    <a:cubicBezTo>
                      <a:pt x="16" y="129"/>
                      <a:pt x="8" y="109"/>
                      <a:pt x="8" y="88"/>
                    </a:cubicBezTo>
                    <a:cubicBezTo>
                      <a:pt x="8" y="44"/>
                      <a:pt x="44" y="8"/>
                      <a:pt x="88" y="8"/>
                    </a:cubicBezTo>
                    <a:cubicBezTo>
                      <a:pt x="132" y="8"/>
                      <a:pt x="168" y="44"/>
                      <a:pt x="168" y="88"/>
                    </a:cubicBezTo>
                    <a:cubicBezTo>
                      <a:pt x="168" y="109"/>
                      <a:pt x="160" y="128"/>
                      <a:pt x="146" y="14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 b="0" i="0" u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389" name="Google Shape;389;p76"/>
              <p:cNvGrpSpPr/>
              <p:nvPr/>
            </p:nvGrpSpPr>
            <p:grpSpPr>
              <a:xfrm>
                <a:off x="3718195" y="6325969"/>
                <a:ext cx="5065712" cy="1321966"/>
                <a:chOff x="3718195" y="6325969"/>
                <a:chExt cx="5065712" cy="1321966"/>
              </a:xfrm>
            </p:grpSpPr>
            <p:sp>
              <p:nvSpPr>
                <p:cNvPr id="390" name="Google Shape;390;p76"/>
                <p:cNvSpPr txBox="1"/>
                <p:nvPr/>
              </p:nvSpPr>
              <p:spPr>
                <a:xfrm>
                  <a:off x="3718195" y="6940049"/>
                  <a:ext cx="5065712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2000"/>
                    <a:buFont typeface="Roboto"/>
                    <a:buNone/>
                  </a:pPr>
                  <a:r>
                    <a:rPr lang="en-US" sz="2000" b="0" i="0" u="none">
                      <a:solidFill>
                        <a:schemeClr val="dk2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średnia zdawalność w woj. dolnośląskim wynosi: </a:t>
                  </a:r>
                  <a:r>
                    <a:rPr lang="en-US" sz="2000" b="1" i="0" u="none">
                      <a:solidFill>
                        <a:schemeClr val="dk2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79%</a:t>
                  </a:r>
                  <a:endParaRPr/>
                </a:p>
              </p:txBody>
            </p:sp>
            <p:sp>
              <p:nvSpPr>
                <p:cNvPr id="391" name="Google Shape;391;p76"/>
                <p:cNvSpPr txBox="1"/>
                <p:nvPr/>
              </p:nvSpPr>
              <p:spPr>
                <a:xfrm>
                  <a:off x="3718242" y="6325969"/>
                  <a:ext cx="4294090" cy="6459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accent1"/>
                    </a:buClr>
                    <a:buSzPts val="3600"/>
                    <a:buFont typeface="Roboto Condensed"/>
                    <a:buNone/>
                  </a:pPr>
                  <a:r>
                    <a:rPr lang="en-US" sz="3600" b="0" i="0" u="none">
                      <a:solidFill>
                        <a:schemeClr val="accent1"/>
                      </a:solidFill>
                      <a:latin typeface="Roboto Condensed"/>
                      <a:ea typeface="Roboto Condensed"/>
                      <a:cs typeface="Roboto Condensed"/>
                      <a:sym typeface="Roboto Condensed"/>
                    </a:rPr>
                    <a:t>matematyka</a:t>
                  </a:r>
                  <a:endParaRPr/>
                </a:p>
              </p:txBody>
            </p:sp>
          </p:grpSp>
        </p:grpSp>
        <p:sp>
          <p:nvSpPr>
            <p:cNvPr id="392" name="Google Shape;392;p76"/>
            <p:cNvSpPr txBox="1"/>
            <p:nvPr/>
          </p:nvSpPr>
          <p:spPr>
            <a:xfrm>
              <a:off x="15163856" y="5804273"/>
              <a:ext cx="2485968" cy="10140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6000"/>
                <a:buFont typeface="Roboto Condensed"/>
                <a:buNone/>
              </a:pPr>
              <a:r>
                <a:rPr lang="pl-PL" sz="6000" b="1" i="0" u="none" dirty="0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89</a:t>
              </a:r>
              <a:r>
                <a:rPr lang="en-US" sz="6000" b="1" i="0" u="none" dirty="0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,</a:t>
              </a:r>
              <a:r>
                <a:rPr lang="pl-PL" sz="6000" b="1" i="0" u="none" dirty="0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1</a:t>
              </a:r>
              <a:r>
                <a:rPr lang="en-US" sz="4800" b="1" i="0" u="none" dirty="0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%</a:t>
              </a:r>
              <a:endParaRPr dirty="0"/>
            </a:p>
          </p:txBody>
        </p:sp>
        <p:grpSp>
          <p:nvGrpSpPr>
            <p:cNvPr id="393" name="Google Shape;393;p76"/>
            <p:cNvGrpSpPr/>
            <p:nvPr/>
          </p:nvGrpSpPr>
          <p:grpSpPr>
            <a:xfrm>
              <a:off x="9982374" y="5739205"/>
              <a:ext cx="4224241" cy="1144223"/>
              <a:chOff x="9982374" y="5739205"/>
              <a:chExt cx="4224241" cy="1144223"/>
            </a:xfrm>
          </p:grpSpPr>
          <p:sp>
            <p:nvSpPr>
              <p:cNvPr id="394" name="Google Shape;394;p76"/>
              <p:cNvSpPr/>
              <p:nvPr/>
            </p:nvSpPr>
            <p:spPr>
              <a:xfrm>
                <a:off x="9982374" y="5739205"/>
                <a:ext cx="304793" cy="1144223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 b="0" i="0" u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395" name="Google Shape;395;p76"/>
              <p:cNvSpPr/>
              <p:nvPr/>
            </p:nvSpPr>
            <p:spPr>
              <a:xfrm>
                <a:off x="10417339" y="5739205"/>
                <a:ext cx="304793" cy="1144223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 b="0" i="0" u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396" name="Google Shape;396;p76"/>
              <p:cNvSpPr/>
              <p:nvPr/>
            </p:nvSpPr>
            <p:spPr>
              <a:xfrm>
                <a:off x="10853891" y="5739205"/>
                <a:ext cx="304793" cy="1144223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 b="0" i="0" u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397" name="Google Shape;397;p76"/>
              <p:cNvSpPr/>
              <p:nvPr/>
            </p:nvSpPr>
            <p:spPr>
              <a:xfrm>
                <a:off x="11288856" y="5739205"/>
                <a:ext cx="304793" cy="1144223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 b="0" i="0" u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398" name="Google Shape;398;p76"/>
              <p:cNvSpPr/>
              <p:nvPr/>
            </p:nvSpPr>
            <p:spPr>
              <a:xfrm>
                <a:off x="11723821" y="5739205"/>
                <a:ext cx="304793" cy="1144223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 b="0" i="0" u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399" name="Google Shape;399;p76"/>
              <p:cNvSpPr/>
              <p:nvPr/>
            </p:nvSpPr>
            <p:spPr>
              <a:xfrm>
                <a:off x="12160374" y="5739205"/>
                <a:ext cx="304793" cy="1144223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 b="0" i="0" u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00" name="Google Shape;400;p76"/>
              <p:cNvSpPr/>
              <p:nvPr/>
            </p:nvSpPr>
            <p:spPr>
              <a:xfrm>
                <a:off x="12595340" y="5739205"/>
                <a:ext cx="304793" cy="1144223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 b="0" i="0" u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01" name="Google Shape;401;p76"/>
              <p:cNvSpPr/>
              <p:nvPr/>
            </p:nvSpPr>
            <p:spPr>
              <a:xfrm>
                <a:off x="13030305" y="5739205"/>
                <a:ext cx="304793" cy="1144223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 b="0" i="0" u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02" name="Google Shape;402;p76"/>
              <p:cNvSpPr/>
              <p:nvPr/>
            </p:nvSpPr>
            <p:spPr>
              <a:xfrm>
                <a:off x="13466856" y="5739205"/>
                <a:ext cx="304793" cy="1144223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 b="0" i="0" u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03" name="Google Shape;403;p76"/>
              <p:cNvSpPr/>
              <p:nvPr/>
            </p:nvSpPr>
            <p:spPr>
              <a:xfrm>
                <a:off x="13901822" y="5739205"/>
                <a:ext cx="304793" cy="1144223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 b="0" i="0" u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</p:spTree>
  </p:cSld>
  <p:clrMapOvr>
    <a:masterClrMapping/>
  </p:clrMapOvr>
  <p:transition advTm="6686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77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54483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gdzie trafiają nasi</a:t>
            </a:r>
            <a:b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absolwenci</a:t>
            </a:r>
            <a:endParaRPr/>
          </a:p>
        </p:txBody>
      </p:sp>
      <p:pic>
        <p:nvPicPr>
          <p:cNvPr id="409" name="Google Shape;409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7212" y="2700337"/>
            <a:ext cx="4535487" cy="4522787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77"/>
          <p:cNvSpPr txBox="1"/>
          <p:nvPr/>
        </p:nvSpPr>
        <p:spPr>
          <a:xfrm>
            <a:off x="2749550" y="7648575"/>
            <a:ext cx="2547937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oboto"/>
              <a:buNone/>
            </a:pPr>
            <a:r>
              <a:rPr lang="en-US" sz="2000" b="0" i="0" u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Wydział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oboto"/>
              <a:buNone/>
            </a:pPr>
            <a:r>
              <a:rPr lang="en-US" sz="2000" b="0" i="0" u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Przyrodniczo-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oboto"/>
              <a:buNone/>
            </a:pPr>
            <a:r>
              <a:rPr lang="en-US" sz="2000" b="0" i="0" u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Technologiczny</a:t>
            </a:r>
            <a:endParaRPr/>
          </a:p>
        </p:txBody>
      </p:sp>
      <p:sp>
        <p:nvSpPr>
          <p:cNvPr id="411" name="Google Shape;411;p77"/>
          <p:cNvSpPr/>
          <p:nvPr/>
        </p:nvSpPr>
        <p:spPr>
          <a:xfrm>
            <a:off x="2347912" y="6624637"/>
            <a:ext cx="1184275" cy="1184275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12" name="Google Shape;412;p77"/>
          <p:cNvCxnSpPr/>
          <p:nvPr/>
        </p:nvCxnSpPr>
        <p:spPr>
          <a:xfrm rot="10800000">
            <a:off x="5607050" y="7023100"/>
            <a:ext cx="106362" cy="412750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cxnSp>
        <p:nvCxnSpPr>
          <p:cNvPr id="413" name="Google Shape;413;p77"/>
          <p:cNvCxnSpPr/>
          <p:nvPr/>
        </p:nvCxnSpPr>
        <p:spPr>
          <a:xfrm>
            <a:off x="3624262" y="5676900"/>
            <a:ext cx="280987" cy="38100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cxnSp>
        <p:nvCxnSpPr>
          <p:cNvPr id="414" name="Google Shape;414;p77"/>
          <p:cNvCxnSpPr/>
          <p:nvPr/>
        </p:nvCxnSpPr>
        <p:spPr>
          <a:xfrm rot="10800000" flipH="1">
            <a:off x="6248400" y="5478462"/>
            <a:ext cx="1011237" cy="198437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cxnSp>
        <p:nvCxnSpPr>
          <p:cNvPr id="415" name="Google Shape;415;p77"/>
          <p:cNvCxnSpPr/>
          <p:nvPr/>
        </p:nvCxnSpPr>
        <p:spPr>
          <a:xfrm rot="10800000" flipH="1">
            <a:off x="3600450" y="6624637"/>
            <a:ext cx="438150" cy="260350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sp>
        <p:nvSpPr>
          <p:cNvPr id="416" name="Google Shape;416;p77"/>
          <p:cNvSpPr txBox="1"/>
          <p:nvPr/>
        </p:nvSpPr>
        <p:spPr>
          <a:xfrm>
            <a:off x="-255587" y="6708775"/>
            <a:ext cx="254635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"/>
              <a:buNone/>
            </a:pPr>
            <a:r>
              <a:rPr lang="en-US" sz="2000" b="0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Wydział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"/>
              <a:buNone/>
            </a:pPr>
            <a:r>
              <a:rPr lang="en-US" sz="2000" b="0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Medycyny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"/>
              <a:buNone/>
            </a:pPr>
            <a:r>
              <a:rPr lang="en-US" sz="2000" b="0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Weterynaryjnej</a:t>
            </a:r>
            <a:endParaRPr/>
          </a:p>
        </p:txBody>
      </p:sp>
      <p:sp>
        <p:nvSpPr>
          <p:cNvPr id="417" name="Google Shape;417;p77"/>
          <p:cNvSpPr txBox="1"/>
          <p:nvPr/>
        </p:nvSpPr>
        <p:spPr>
          <a:xfrm>
            <a:off x="-219075" y="5081587"/>
            <a:ext cx="2546350" cy="1014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oboto"/>
              <a:buNone/>
            </a:pPr>
            <a:r>
              <a:rPr lang="en-US" sz="2000" b="0" i="0" u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Wydział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oboto"/>
              <a:buNone/>
            </a:pPr>
            <a:r>
              <a:rPr lang="en-US" sz="2000" b="0" i="0" u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Biotechnologii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oboto"/>
              <a:buNone/>
            </a:pPr>
            <a:r>
              <a:rPr lang="en-US" sz="2000" b="0" i="0" u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i Nauk o Żywności</a:t>
            </a:r>
            <a:endParaRPr/>
          </a:p>
        </p:txBody>
      </p:sp>
      <p:sp>
        <p:nvSpPr>
          <p:cNvPr id="418" name="Google Shape;418;p77"/>
          <p:cNvSpPr/>
          <p:nvPr/>
        </p:nvSpPr>
        <p:spPr>
          <a:xfrm>
            <a:off x="7358062" y="3057525"/>
            <a:ext cx="217487" cy="587375"/>
          </a:xfrm>
          <a:custGeom>
            <a:avLst/>
            <a:gdLst/>
            <a:ahLst/>
            <a:cxnLst/>
            <a:rect l="l" t="t" r="r" b="b"/>
            <a:pathLst>
              <a:path w="64" h="176" extrusionOk="0">
                <a:moveTo>
                  <a:pt x="64" y="139"/>
                </a:moveTo>
                <a:cubicBezTo>
                  <a:pt x="64" y="139"/>
                  <a:pt x="64" y="139"/>
                  <a:pt x="64" y="139"/>
                </a:cubicBezTo>
                <a:cubicBezTo>
                  <a:pt x="52" y="80"/>
                  <a:pt x="52" y="80"/>
                  <a:pt x="52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8" y="80"/>
                  <a:pt x="60" y="78"/>
                  <a:pt x="60" y="76"/>
                </a:cubicBezTo>
                <a:cubicBezTo>
                  <a:pt x="60" y="74"/>
                  <a:pt x="58" y="72"/>
                  <a:pt x="56" y="72"/>
                </a:cubicBezTo>
                <a:cubicBezTo>
                  <a:pt x="50" y="72"/>
                  <a:pt x="50" y="72"/>
                  <a:pt x="50" y="72"/>
                </a:cubicBezTo>
                <a:cubicBezTo>
                  <a:pt x="44" y="39"/>
                  <a:pt x="44" y="39"/>
                  <a:pt x="44" y="39"/>
                </a:cubicBezTo>
                <a:cubicBezTo>
                  <a:pt x="44" y="39"/>
                  <a:pt x="44" y="39"/>
                  <a:pt x="44" y="39"/>
                </a:cubicBezTo>
                <a:cubicBezTo>
                  <a:pt x="44" y="39"/>
                  <a:pt x="44" y="39"/>
                  <a:pt x="44" y="39"/>
                </a:cubicBezTo>
                <a:cubicBezTo>
                  <a:pt x="62" y="23"/>
                  <a:pt x="62" y="23"/>
                  <a:pt x="62" y="23"/>
                </a:cubicBezTo>
                <a:cubicBezTo>
                  <a:pt x="62" y="23"/>
                  <a:pt x="62" y="23"/>
                  <a:pt x="62" y="23"/>
                </a:cubicBezTo>
                <a:cubicBezTo>
                  <a:pt x="63" y="23"/>
                  <a:pt x="64" y="21"/>
                  <a:pt x="64" y="20"/>
                </a:cubicBezTo>
                <a:cubicBezTo>
                  <a:pt x="64" y="9"/>
                  <a:pt x="50" y="0"/>
                  <a:pt x="32" y="0"/>
                </a:cubicBezTo>
                <a:cubicBezTo>
                  <a:pt x="14" y="0"/>
                  <a:pt x="0" y="9"/>
                  <a:pt x="0" y="20"/>
                </a:cubicBezTo>
                <a:cubicBezTo>
                  <a:pt x="0" y="21"/>
                  <a:pt x="1" y="23"/>
                  <a:pt x="2" y="23"/>
                </a:cubicBezTo>
                <a:cubicBezTo>
                  <a:pt x="2" y="23"/>
                  <a:pt x="2" y="23"/>
                  <a:pt x="2" y="23"/>
                </a:cubicBezTo>
                <a:cubicBezTo>
                  <a:pt x="20" y="39"/>
                  <a:pt x="20" y="39"/>
                  <a:pt x="20" y="39"/>
                </a:cubicBezTo>
                <a:cubicBezTo>
                  <a:pt x="20" y="39"/>
                  <a:pt x="20" y="39"/>
                  <a:pt x="20" y="39"/>
                </a:cubicBezTo>
                <a:cubicBezTo>
                  <a:pt x="20" y="39"/>
                  <a:pt x="20" y="39"/>
                  <a:pt x="20" y="39"/>
                </a:cubicBezTo>
                <a:cubicBezTo>
                  <a:pt x="0" y="139"/>
                  <a:pt x="0" y="139"/>
                  <a:pt x="0" y="139"/>
                </a:cubicBezTo>
                <a:cubicBezTo>
                  <a:pt x="0" y="139"/>
                  <a:pt x="0" y="139"/>
                  <a:pt x="0" y="139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41"/>
                  <a:pt x="0" y="142"/>
                  <a:pt x="1" y="143"/>
                </a:cubicBezTo>
                <a:cubicBezTo>
                  <a:pt x="1" y="143"/>
                  <a:pt x="1" y="143"/>
                  <a:pt x="1" y="143"/>
                </a:cubicBezTo>
                <a:cubicBezTo>
                  <a:pt x="29" y="175"/>
                  <a:pt x="29" y="175"/>
                  <a:pt x="29" y="175"/>
                </a:cubicBezTo>
                <a:cubicBezTo>
                  <a:pt x="29" y="175"/>
                  <a:pt x="29" y="175"/>
                  <a:pt x="29" y="175"/>
                </a:cubicBezTo>
                <a:cubicBezTo>
                  <a:pt x="30" y="175"/>
                  <a:pt x="31" y="176"/>
                  <a:pt x="32" y="176"/>
                </a:cubicBezTo>
                <a:cubicBezTo>
                  <a:pt x="33" y="176"/>
                  <a:pt x="34" y="175"/>
                  <a:pt x="35" y="175"/>
                </a:cubicBezTo>
                <a:cubicBezTo>
                  <a:pt x="35" y="175"/>
                  <a:pt x="35" y="175"/>
                  <a:pt x="35" y="175"/>
                </a:cubicBezTo>
                <a:cubicBezTo>
                  <a:pt x="63" y="143"/>
                  <a:pt x="63" y="143"/>
                  <a:pt x="63" y="143"/>
                </a:cubicBezTo>
                <a:cubicBezTo>
                  <a:pt x="63" y="143"/>
                  <a:pt x="63" y="143"/>
                  <a:pt x="63" y="143"/>
                </a:cubicBezTo>
                <a:cubicBezTo>
                  <a:pt x="64" y="142"/>
                  <a:pt x="64" y="141"/>
                  <a:pt x="64" y="140"/>
                </a:cubicBezTo>
                <a:cubicBezTo>
                  <a:pt x="64" y="140"/>
                  <a:pt x="64" y="140"/>
                  <a:pt x="64" y="139"/>
                </a:cubicBezTo>
                <a:moveTo>
                  <a:pt x="8" y="18"/>
                </a:moveTo>
                <a:cubicBezTo>
                  <a:pt x="10" y="13"/>
                  <a:pt x="20" y="8"/>
                  <a:pt x="32" y="8"/>
                </a:cubicBezTo>
                <a:cubicBezTo>
                  <a:pt x="44" y="8"/>
                  <a:pt x="54" y="13"/>
                  <a:pt x="56" y="18"/>
                </a:cubicBezTo>
                <a:cubicBezTo>
                  <a:pt x="32" y="39"/>
                  <a:pt x="32" y="39"/>
                  <a:pt x="32" y="39"/>
                </a:cubicBezTo>
                <a:lnTo>
                  <a:pt x="8" y="18"/>
                </a:lnTo>
                <a:close/>
                <a:moveTo>
                  <a:pt x="32" y="166"/>
                </a:moveTo>
                <a:cubicBezTo>
                  <a:pt x="8" y="139"/>
                  <a:pt x="8" y="139"/>
                  <a:pt x="8" y="139"/>
                </a:cubicBezTo>
                <a:cubicBezTo>
                  <a:pt x="27" y="45"/>
                  <a:pt x="27" y="45"/>
                  <a:pt x="27" y="45"/>
                </a:cubicBezTo>
                <a:cubicBezTo>
                  <a:pt x="29" y="47"/>
                  <a:pt x="29" y="47"/>
                  <a:pt x="29" y="47"/>
                </a:cubicBezTo>
                <a:cubicBezTo>
                  <a:pt x="29" y="47"/>
                  <a:pt x="29" y="47"/>
                  <a:pt x="30" y="47"/>
                </a:cubicBezTo>
                <a:cubicBezTo>
                  <a:pt x="30" y="47"/>
                  <a:pt x="30" y="47"/>
                  <a:pt x="30" y="47"/>
                </a:cubicBezTo>
                <a:cubicBezTo>
                  <a:pt x="30" y="47"/>
                  <a:pt x="30" y="47"/>
                  <a:pt x="30" y="47"/>
                </a:cubicBezTo>
                <a:cubicBezTo>
                  <a:pt x="31" y="48"/>
                  <a:pt x="31" y="48"/>
                  <a:pt x="32" y="48"/>
                </a:cubicBezTo>
                <a:cubicBezTo>
                  <a:pt x="33" y="48"/>
                  <a:pt x="33" y="48"/>
                  <a:pt x="34" y="47"/>
                </a:cubicBezTo>
                <a:cubicBezTo>
                  <a:pt x="34" y="47"/>
                  <a:pt x="34" y="47"/>
                  <a:pt x="34" y="47"/>
                </a:cubicBezTo>
                <a:cubicBezTo>
                  <a:pt x="34" y="47"/>
                  <a:pt x="34" y="47"/>
                  <a:pt x="34" y="47"/>
                </a:cubicBezTo>
                <a:cubicBezTo>
                  <a:pt x="35" y="47"/>
                  <a:pt x="35" y="47"/>
                  <a:pt x="35" y="47"/>
                </a:cubicBezTo>
                <a:cubicBezTo>
                  <a:pt x="37" y="45"/>
                  <a:pt x="37" y="45"/>
                  <a:pt x="37" y="45"/>
                </a:cubicBezTo>
                <a:cubicBezTo>
                  <a:pt x="42" y="72"/>
                  <a:pt x="42" y="72"/>
                  <a:pt x="42" y="72"/>
                </a:cubicBezTo>
                <a:cubicBezTo>
                  <a:pt x="32" y="72"/>
                  <a:pt x="32" y="72"/>
                  <a:pt x="32" y="72"/>
                </a:cubicBezTo>
                <a:cubicBezTo>
                  <a:pt x="30" y="72"/>
                  <a:pt x="28" y="74"/>
                  <a:pt x="28" y="76"/>
                </a:cubicBezTo>
                <a:cubicBezTo>
                  <a:pt x="28" y="78"/>
                  <a:pt x="30" y="80"/>
                  <a:pt x="32" y="80"/>
                </a:cubicBezTo>
                <a:cubicBezTo>
                  <a:pt x="44" y="80"/>
                  <a:pt x="44" y="80"/>
                  <a:pt x="44" y="80"/>
                </a:cubicBezTo>
                <a:cubicBezTo>
                  <a:pt x="56" y="139"/>
                  <a:pt x="56" y="139"/>
                  <a:pt x="56" y="139"/>
                </a:cubicBezTo>
                <a:lnTo>
                  <a:pt x="32" y="16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9" name="Google Shape;419;p77"/>
          <p:cNvSpPr/>
          <p:nvPr/>
        </p:nvSpPr>
        <p:spPr>
          <a:xfrm>
            <a:off x="15403513" y="5124450"/>
            <a:ext cx="938212" cy="938212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0" name="Google Shape;420;p77"/>
          <p:cNvSpPr/>
          <p:nvPr/>
        </p:nvSpPr>
        <p:spPr>
          <a:xfrm>
            <a:off x="15340013" y="8961437"/>
            <a:ext cx="1063625" cy="1065212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21" name="Google Shape;421;p77"/>
          <p:cNvCxnSpPr/>
          <p:nvPr/>
        </p:nvCxnSpPr>
        <p:spPr>
          <a:xfrm>
            <a:off x="11029950" y="5770562"/>
            <a:ext cx="2709862" cy="1011237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cxnSp>
        <p:nvCxnSpPr>
          <p:cNvPr id="422" name="Google Shape;422;p77"/>
          <p:cNvCxnSpPr/>
          <p:nvPr/>
        </p:nvCxnSpPr>
        <p:spPr>
          <a:xfrm rot="10800000" flipH="1">
            <a:off x="15541625" y="6099175"/>
            <a:ext cx="76200" cy="130175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cxnSp>
        <p:nvCxnSpPr>
          <p:cNvPr id="423" name="Google Shape;423;p77"/>
          <p:cNvCxnSpPr/>
          <p:nvPr/>
        </p:nvCxnSpPr>
        <p:spPr>
          <a:xfrm>
            <a:off x="15508288" y="8489950"/>
            <a:ext cx="95250" cy="412750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sp>
        <p:nvSpPr>
          <p:cNvPr id="424" name="Google Shape;424;p77"/>
          <p:cNvSpPr/>
          <p:nvPr/>
        </p:nvSpPr>
        <p:spPr>
          <a:xfrm>
            <a:off x="14208125" y="7504112"/>
            <a:ext cx="538162" cy="385762"/>
          </a:xfrm>
          <a:custGeom>
            <a:avLst/>
            <a:gdLst/>
            <a:ahLst/>
            <a:cxnLst/>
            <a:rect l="l" t="t" r="r" b="b"/>
            <a:pathLst>
              <a:path w="176" h="128" extrusionOk="0">
                <a:moveTo>
                  <a:pt x="176" y="36"/>
                </a:moveTo>
                <a:cubicBezTo>
                  <a:pt x="176" y="34"/>
                  <a:pt x="175" y="33"/>
                  <a:pt x="174" y="32"/>
                </a:cubicBezTo>
                <a:cubicBezTo>
                  <a:pt x="174" y="32"/>
                  <a:pt x="174" y="32"/>
                  <a:pt x="174" y="32"/>
                </a:cubicBezTo>
                <a:cubicBezTo>
                  <a:pt x="174" y="32"/>
                  <a:pt x="174" y="32"/>
                  <a:pt x="174" y="32"/>
                </a:cubicBezTo>
                <a:cubicBezTo>
                  <a:pt x="174" y="32"/>
                  <a:pt x="174" y="32"/>
                  <a:pt x="173" y="32"/>
                </a:cubicBezTo>
                <a:cubicBezTo>
                  <a:pt x="90" y="0"/>
                  <a:pt x="90" y="0"/>
                  <a:pt x="9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89" y="0"/>
                  <a:pt x="89" y="0"/>
                  <a:pt x="88" y="0"/>
                </a:cubicBezTo>
                <a:cubicBezTo>
                  <a:pt x="87" y="0"/>
                  <a:pt x="87" y="0"/>
                  <a:pt x="86" y="0"/>
                </a:cubicBezTo>
                <a:cubicBezTo>
                  <a:pt x="86" y="0"/>
                  <a:pt x="86" y="0"/>
                  <a:pt x="86" y="0"/>
                </a:cubicBezTo>
                <a:cubicBezTo>
                  <a:pt x="3" y="32"/>
                  <a:pt x="3" y="32"/>
                  <a:pt x="3" y="32"/>
                </a:cubicBezTo>
                <a:cubicBezTo>
                  <a:pt x="2" y="32"/>
                  <a:pt x="2" y="32"/>
                  <a:pt x="2" y="32"/>
                </a:cubicBezTo>
                <a:cubicBezTo>
                  <a:pt x="2" y="32"/>
                  <a:pt x="2" y="32"/>
                  <a:pt x="2" y="32"/>
                </a:cubicBezTo>
                <a:cubicBezTo>
                  <a:pt x="2" y="32"/>
                  <a:pt x="2" y="32"/>
                  <a:pt x="2" y="32"/>
                </a:cubicBezTo>
                <a:cubicBezTo>
                  <a:pt x="1" y="33"/>
                  <a:pt x="0" y="34"/>
                  <a:pt x="0" y="36"/>
                </a:cubicBezTo>
                <a:cubicBezTo>
                  <a:pt x="0" y="38"/>
                  <a:pt x="1" y="39"/>
                  <a:pt x="2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2" y="40"/>
                  <a:pt x="2" y="40"/>
                  <a:pt x="3" y="40"/>
                </a:cubicBezTo>
                <a:cubicBezTo>
                  <a:pt x="10" y="43"/>
                  <a:pt x="10" y="43"/>
                  <a:pt x="10" y="43"/>
                </a:cubicBezTo>
                <a:cubicBezTo>
                  <a:pt x="5" y="81"/>
                  <a:pt x="5" y="81"/>
                  <a:pt x="5" y="81"/>
                </a:cubicBezTo>
                <a:cubicBezTo>
                  <a:pt x="2" y="82"/>
                  <a:pt x="0" y="85"/>
                  <a:pt x="0" y="88"/>
                </a:cubicBezTo>
                <a:cubicBezTo>
                  <a:pt x="0" y="92"/>
                  <a:pt x="4" y="96"/>
                  <a:pt x="8" y="96"/>
                </a:cubicBezTo>
                <a:cubicBezTo>
                  <a:pt x="12" y="96"/>
                  <a:pt x="16" y="92"/>
                  <a:pt x="16" y="88"/>
                </a:cubicBezTo>
                <a:cubicBezTo>
                  <a:pt x="16" y="85"/>
                  <a:pt x="15" y="83"/>
                  <a:pt x="13" y="82"/>
                </a:cubicBezTo>
                <a:cubicBezTo>
                  <a:pt x="18" y="45"/>
                  <a:pt x="18" y="45"/>
                  <a:pt x="18" y="45"/>
                </a:cubicBezTo>
                <a:cubicBezTo>
                  <a:pt x="31" y="51"/>
                  <a:pt x="31" y="51"/>
                  <a:pt x="31" y="51"/>
                </a:cubicBezTo>
                <a:cubicBezTo>
                  <a:pt x="24" y="107"/>
                  <a:pt x="24" y="107"/>
                  <a:pt x="24" y="107"/>
                </a:cubicBezTo>
                <a:cubicBezTo>
                  <a:pt x="24" y="107"/>
                  <a:pt x="24" y="107"/>
                  <a:pt x="24" y="107"/>
                </a:cubicBezTo>
                <a:cubicBezTo>
                  <a:pt x="24" y="108"/>
                  <a:pt x="24" y="108"/>
                  <a:pt x="24" y="108"/>
                </a:cubicBezTo>
                <a:cubicBezTo>
                  <a:pt x="24" y="110"/>
                  <a:pt x="26" y="112"/>
                  <a:pt x="28" y="112"/>
                </a:cubicBezTo>
                <a:cubicBezTo>
                  <a:pt x="28" y="112"/>
                  <a:pt x="29" y="112"/>
                  <a:pt x="29" y="112"/>
                </a:cubicBezTo>
                <a:cubicBezTo>
                  <a:pt x="29" y="112"/>
                  <a:pt x="29" y="112"/>
                  <a:pt x="29" y="112"/>
                </a:cubicBezTo>
                <a:cubicBezTo>
                  <a:pt x="59" y="104"/>
                  <a:pt x="59" y="104"/>
                  <a:pt x="59" y="104"/>
                </a:cubicBezTo>
                <a:cubicBezTo>
                  <a:pt x="86" y="127"/>
                  <a:pt x="86" y="127"/>
                  <a:pt x="86" y="127"/>
                </a:cubicBezTo>
                <a:cubicBezTo>
                  <a:pt x="86" y="127"/>
                  <a:pt x="86" y="127"/>
                  <a:pt x="86" y="127"/>
                </a:cubicBezTo>
                <a:cubicBezTo>
                  <a:pt x="86" y="128"/>
                  <a:pt x="87" y="128"/>
                  <a:pt x="88" y="128"/>
                </a:cubicBezTo>
                <a:cubicBezTo>
                  <a:pt x="89" y="128"/>
                  <a:pt x="90" y="128"/>
                  <a:pt x="90" y="127"/>
                </a:cubicBezTo>
                <a:cubicBezTo>
                  <a:pt x="90" y="127"/>
                  <a:pt x="90" y="127"/>
                  <a:pt x="90" y="127"/>
                </a:cubicBezTo>
                <a:cubicBezTo>
                  <a:pt x="121" y="104"/>
                  <a:pt x="121" y="104"/>
                  <a:pt x="121" y="104"/>
                </a:cubicBezTo>
                <a:cubicBezTo>
                  <a:pt x="151" y="112"/>
                  <a:pt x="151" y="112"/>
                  <a:pt x="151" y="112"/>
                </a:cubicBezTo>
                <a:cubicBezTo>
                  <a:pt x="151" y="112"/>
                  <a:pt x="151" y="112"/>
                  <a:pt x="151" y="112"/>
                </a:cubicBezTo>
                <a:cubicBezTo>
                  <a:pt x="151" y="112"/>
                  <a:pt x="152" y="112"/>
                  <a:pt x="152" y="112"/>
                </a:cubicBezTo>
                <a:cubicBezTo>
                  <a:pt x="154" y="112"/>
                  <a:pt x="156" y="110"/>
                  <a:pt x="156" y="108"/>
                </a:cubicBezTo>
                <a:cubicBezTo>
                  <a:pt x="156" y="108"/>
                  <a:pt x="156" y="108"/>
                  <a:pt x="156" y="107"/>
                </a:cubicBezTo>
                <a:cubicBezTo>
                  <a:pt x="156" y="107"/>
                  <a:pt x="156" y="107"/>
                  <a:pt x="156" y="107"/>
                </a:cubicBezTo>
                <a:cubicBezTo>
                  <a:pt x="145" y="50"/>
                  <a:pt x="145" y="50"/>
                  <a:pt x="145" y="50"/>
                </a:cubicBezTo>
                <a:cubicBezTo>
                  <a:pt x="173" y="40"/>
                  <a:pt x="173" y="40"/>
                  <a:pt x="173" y="40"/>
                </a:cubicBezTo>
                <a:cubicBezTo>
                  <a:pt x="174" y="40"/>
                  <a:pt x="174" y="40"/>
                  <a:pt x="174" y="40"/>
                </a:cubicBezTo>
                <a:cubicBezTo>
                  <a:pt x="174" y="40"/>
                  <a:pt x="174" y="40"/>
                  <a:pt x="174" y="40"/>
                </a:cubicBezTo>
                <a:cubicBezTo>
                  <a:pt x="174" y="40"/>
                  <a:pt x="174" y="40"/>
                  <a:pt x="174" y="40"/>
                </a:cubicBezTo>
                <a:cubicBezTo>
                  <a:pt x="175" y="39"/>
                  <a:pt x="176" y="38"/>
                  <a:pt x="176" y="36"/>
                </a:cubicBezTo>
                <a:moveTo>
                  <a:pt x="147" y="103"/>
                </a:moveTo>
                <a:cubicBezTo>
                  <a:pt x="121" y="96"/>
                  <a:pt x="121" y="96"/>
                  <a:pt x="121" y="96"/>
                </a:cubicBezTo>
                <a:cubicBezTo>
                  <a:pt x="121" y="96"/>
                  <a:pt x="121" y="96"/>
                  <a:pt x="121" y="96"/>
                </a:cubicBezTo>
                <a:cubicBezTo>
                  <a:pt x="121" y="96"/>
                  <a:pt x="120" y="96"/>
                  <a:pt x="120" y="96"/>
                </a:cubicBezTo>
                <a:cubicBezTo>
                  <a:pt x="119" y="96"/>
                  <a:pt x="118" y="96"/>
                  <a:pt x="118" y="97"/>
                </a:cubicBezTo>
                <a:cubicBezTo>
                  <a:pt x="118" y="97"/>
                  <a:pt x="118" y="97"/>
                  <a:pt x="118" y="97"/>
                </a:cubicBezTo>
                <a:cubicBezTo>
                  <a:pt x="88" y="119"/>
                  <a:pt x="88" y="119"/>
                  <a:pt x="88" y="119"/>
                </a:cubicBezTo>
                <a:cubicBezTo>
                  <a:pt x="62" y="97"/>
                  <a:pt x="62" y="97"/>
                  <a:pt x="62" y="97"/>
                </a:cubicBezTo>
                <a:cubicBezTo>
                  <a:pt x="62" y="97"/>
                  <a:pt x="62" y="97"/>
                  <a:pt x="62" y="97"/>
                </a:cubicBezTo>
                <a:cubicBezTo>
                  <a:pt x="62" y="96"/>
                  <a:pt x="61" y="96"/>
                  <a:pt x="60" y="96"/>
                </a:cubicBezTo>
                <a:cubicBezTo>
                  <a:pt x="60" y="96"/>
                  <a:pt x="59" y="96"/>
                  <a:pt x="59" y="96"/>
                </a:cubicBezTo>
                <a:cubicBezTo>
                  <a:pt x="59" y="96"/>
                  <a:pt x="59" y="96"/>
                  <a:pt x="59" y="96"/>
                </a:cubicBezTo>
                <a:cubicBezTo>
                  <a:pt x="33" y="103"/>
                  <a:pt x="33" y="103"/>
                  <a:pt x="33" y="103"/>
                </a:cubicBezTo>
                <a:cubicBezTo>
                  <a:pt x="39" y="54"/>
                  <a:pt x="39" y="54"/>
                  <a:pt x="39" y="54"/>
                </a:cubicBezTo>
                <a:cubicBezTo>
                  <a:pt x="86" y="72"/>
                  <a:pt x="86" y="72"/>
                  <a:pt x="86" y="72"/>
                </a:cubicBezTo>
                <a:cubicBezTo>
                  <a:pt x="86" y="72"/>
                  <a:pt x="86" y="72"/>
                  <a:pt x="86" y="72"/>
                </a:cubicBezTo>
                <a:cubicBezTo>
                  <a:pt x="87" y="72"/>
                  <a:pt x="87" y="72"/>
                  <a:pt x="88" y="72"/>
                </a:cubicBezTo>
                <a:cubicBezTo>
                  <a:pt x="89" y="72"/>
                  <a:pt x="89" y="72"/>
                  <a:pt x="90" y="72"/>
                </a:cubicBezTo>
                <a:cubicBezTo>
                  <a:pt x="90" y="72"/>
                  <a:pt x="90" y="72"/>
                  <a:pt x="90" y="72"/>
                </a:cubicBezTo>
                <a:cubicBezTo>
                  <a:pt x="138" y="53"/>
                  <a:pt x="138" y="53"/>
                  <a:pt x="138" y="53"/>
                </a:cubicBezTo>
                <a:lnTo>
                  <a:pt x="147" y="103"/>
                </a:lnTo>
                <a:close/>
                <a:moveTo>
                  <a:pt x="88" y="64"/>
                </a:moveTo>
                <a:cubicBezTo>
                  <a:pt x="15" y="36"/>
                  <a:pt x="15" y="36"/>
                  <a:pt x="15" y="36"/>
                </a:cubicBezTo>
                <a:cubicBezTo>
                  <a:pt x="88" y="8"/>
                  <a:pt x="88" y="8"/>
                  <a:pt x="88" y="8"/>
                </a:cubicBezTo>
                <a:cubicBezTo>
                  <a:pt x="161" y="36"/>
                  <a:pt x="161" y="36"/>
                  <a:pt x="161" y="36"/>
                </a:cubicBezTo>
                <a:lnTo>
                  <a:pt x="88" y="64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5" name="Google Shape;425;p77"/>
          <p:cNvSpPr txBox="1"/>
          <p:nvPr/>
        </p:nvSpPr>
        <p:spPr>
          <a:xfrm>
            <a:off x="5486400" y="9075737"/>
            <a:ext cx="2546350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oboto"/>
              <a:buNone/>
            </a:pPr>
            <a:r>
              <a:rPr lang="en-US" sz="2000" b="0" i="0" u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Wydział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oboto"/>
              <a:buNone/>
            </a:pPr>
            <a:r>
              <a:rPr lang="en-US" sz="2000" b="0" i="0" u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Biotechnologii</a:t>
            </a:r>
            <a:endParaRPr/>
          </a:p>
        </p:txBody>
      </p:sp>
      <p:sp>
        <p:nvSpPr>
          <p:cNvPr id="426" name="Google Shape;426;p77"/>
          <p:cNvSpPr txBox="1"/>
          <p:nvPr/>
        </p:nvSpPr>
        <p:spPr>
          <a:xfrm>
            <a:off x="16571913" y="5278437"/>
            <a:ext cx="2547937" cy="132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oboto"/>
              <a:buNone/>
            </a:pPr>
            <a:r>
              <a:rPr lang="en-US" sz="2000" b="0" i="0" u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Wydział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oboto"/>
              <a:buNone/>
            </a:pPr>
            <a:r>
              <a:rPr lang="en-US" sz="2000" b="0" i="0" u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Ekonomii,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oboto"/>
              <a:buNone/>
            </a:pPr>
            <a:r>
              <a:rPr lang="en-US" sz="2000" b="0" i="0" u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Zarządzania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oboto"/>
              <a:buNone/>
            </a:pPr>
            <a:r>
              <a:rPr lang="en-US" sz="2000" b="0" i="0" u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i Turystyki</a:t>
            </a:r>
            <a:endParaRPr/>
          </a:p>
        </p:txBody>
      </p:sp>
      <p:sp>
        <p:nvSpPr>
          <p:cNvPr id="427" name="Google Shape;427;p77"/>
          <p:cNvSpPr txBox="1"/>
          <p:nvPr/>
        </p:nvSpPr>
        <p:spPr>
          <a:xfrm>
            <a:off x="16478250" y="8902700"/>
            <a:ext cx="254635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"/>
              <a:buNone/>
            </a:pPr>
            <a:r>
              <a:rPr lang="en-US" sz="2000" b="0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Wydział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"/>
              <a:buNone/>
            </a:pPr>
            <a:r>
              <a:rPr lang="en-US" sz="2000" b="0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Inżynieryjno-Ekonomiczny</a:t>
            </a:r>
            <a:endParaRPr/>
          </a:p>
        </p:txBody>
      </p:sp>
      <p:cxnSp>
        <p:nvCxnSpPr>
          <p:cNvPr id="428" name="Google Shape;428;p77"/>
          <p:cNvCxnSpPr/>
          <p:nvPr/>
        </p:nvCxnSpPr>
        <p:spPr>
          <a:xfrm rot="10800000" flipH="1">
            <a:off x="10747375" y="3619500"/>
            <a:ext cx="339725" cy="222250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cxnSp>
        <p:nvCxnSpPr>
          <p:cNvPr id="429" name="Google Shape;429;p77"/>
          <p:cNvCxnSpPr/>
          <p:nvPr/>
        </p:nvCxnSpPr>
        <p:spPr>
          <a:xfrm rot="10800000">
            <a:off x="11074400" y="1987550"/>
            <a:ext cx="203200" cy="184150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cxnSp>
        <p:nvCxnSpPr>
          <p:cNvPr id="430" name="Google Shape;430;p77"/>
          <p:cNvCxnSpPr/>
          <p:nvPr/>
        </p:nvCxnSpPr>
        <p:spPr>
          <a:xfrm rot="10800000" flipH="1">
            <a:off x="13466763" y="2770187"/>
            <a:ext cx="1009650" cy="41275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cxnSp>
        <p:nvCxnSpPr>
          <p:cNvPr id="431" name="Google Shape;431;p77"/>
          <p:cNvCxnSpPr/>
          <p:nvPr/>
        </p:nvCxnSpPr>
        <p:spPr>
          <a:xfrm>
            <a:off x="13301663" y="3717925"/>
            <a:ext cx="669925" cy="366712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sp>
        <p:nvSpPr>
          <p:cNvPr id="432" name="Google Shape;432;p77"/>
          <p:cNvSpPr txBox="1"/>
          <p:nvPr/>
        </p:nvSpPr>
        <p:spPr>
          <a:xfrm>
            <a:off x="15736888" y="2171700"/>
            <a:ext cx="254635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oboto"/>
              <a:buNone/>
            </a:pPr>
            <a:r>
              <a:rPr lang="en-US" sz="2000" b="0" i="0" u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Wydział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oboto"/>
              <a:buNone/>
            </a:pPr>
            <a:r>
              <a:rPr lang="en-US" sz="2000" b="0" i="0" u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Informatyki i Zarządzania</a:t>
            </a:r>
            <a:endParaRPr/>
          </a:p>
        </p:txBody>
      </p:sp>
      <p:sp>
        <p:nvSpPr>
          <p:cNvPr id="433" name="Google Shape;433;p77"/>
          <p:cNvSpPr txBox="1"/>
          <p:nvPr/>
        </p:nvSpPr>
        <p:spPr>
          <a:xfrm>
            <a:off x="15252700" y="3854450"/>
            <a:ext cx="254635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"/>
              <a:buNone/>
            </a:pPr>
            <a:r>
              <a:rPr lang="en-US" sz="2000" b="0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Wydział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"/>
              <a:buNone/>
            </a:pPr>
            <a:r>
              <a:rPr lang="en-US" sz="2000" b="0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Inżynierii Środowiska</a:t>
            </a:r>
            <a:endParaRPr/>
          </a:p>
        </p:txBody>
      </p:sp>
      <p:sp>
        <p:nvSpPr>
          <p:cNvPr id="434" name="Google Shape;434;p77"/>
          <p:cNvSpPr txBox="1"/>
          <p:nvPr/>
        </p:nvSpPr>
        <p:spPr>
          <a:xfrm>
            <a:off x="7273925" y="892175"/>
            <a:ext cx="2547937" cy="132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oboto"/>
              <a:buNone/>
            </a:pPr>
            <a:r>
              <a:rPr lang="en-US" sz="2000" b="0" i="0" u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Wydział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oboto"/>
              <a:buNone/>
            </a:pPr>
            <a:r>
              <a:rPr lang="en-US" sz="2000" b="0" i="0" u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Budownictwa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oboto"/>
              <a:buNone/>
            </a:pPr>
            <a:r>
              <a:rPr lang="en-US" sz="2000" b="0" i="0" u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Lądowego i Wodnego</a:t>
            </a:r>
            <a:endParaRPr/>
          </a:p>
        </p:txBody>
      </p:sp>
      <p:grpSp>
        <p:nvGrpSpPr>
          <p:cNvPr id="435" name="Google Shape;435;p77"/>
          <p:cNvGrpSpPr/>
          <p:nvPr/>
        </p:nvGrpSpPr>
        <p:grpSpPr>
          <a:xfrm>
            <a:off x="11150601" y="1828800"/>
            <a:ext cx="2108200" cy="2108200"/>
            <a:chOff x="11150768" y="1828800"/>
            <a:chExt cx="2108032" cy="2108032"/>
          </a:xfrm>
        </p:grpSpPr>
        <p:sp>
          <p:nvSpPr>
            <p:cNvPr id="436" name="Google Shape;436;p77"/>
            <p:cNvSpPr/>
            <p:nvPr/>
          </p:nvSpPr>
          <p:spPr>
            <a:xfrm>
              <a:off x="11150768" y="1828800"/>
              <a:ext cx="2108032" cy="2108032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437" name="Google Shape;437;p7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541944" y="2005111"/>
              <a:ext cx="1289605" cy="17093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8" name="Google Shape;438;p77"/>
          <p:cNvGrpSpPr/>
          <p:nvPr/>
        </p:nvGrpSpPr>
        <p:grpSpPr>
          <a:xfrm>
            <a:off x="3987800" y="4838700"/>
            <a:ext cx="2159000" cy="2159000"/>
            <a:chOff x="3988337" y="4838700"/>
            <a:chExt cx="2159168" cy="2159168"/>
          </a:xfrm>
        </p:grpSpPr>
        <p:sp>
          <p:nvSpPr>
            <p:cNvPr id="439" name="Google Shape;439;p77"/>
            <p:cNvSpPr/>
            <p:nvPr/>
          </p:nvSpPr>
          <p:spPr>
            <a:xfrm>
              <a:off x="3988337" y="4838700"/>
              <a:ext cx="2159168" cy="2159168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None/>
              </a:pPr>
              <a:endParaRPr sz="1400" b="0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None/>
              </a:pPr>
              <a:endParaRPr sz="1400" b="0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None/>
              </a:pPr>
              <a:endParaRPr sz="1400" b="0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None/>
              </a:pPr>
              <a:endParaRPr sz="1400" b="0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None/>
              </a:pPr>
              <a:endParaRPr sz="1400" b="0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"/>
                <a:buNone/>
              </a:pPr>
              <a:endParaRPr sz="1400" b="0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Roboto"/>
                <a:buNone/>
              </a:pPr>
              <a:endParaRPr sz="700" b="0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Roboto"/>
                <a:buNone/>
              </a:pPr>
              <a:r>
                <a:rPr lang="en-US" sz="1600" b="0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Uniwersytet 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Roboto"/>
                <a:buNone/>
              </a:pPr>
              <a:r>
                <a:rPr lang="en-US" sz="1600" b="0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Przyrodniczy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800"/>
                <a:buFont typeface="Roboto"/>
                <a:buNone/>
              </a:pPr>
              <a:r>
                <a:rPr lang="en-US" sz="800" b="0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We Wrocawiu</a:t>
              </a:r>
              <a:endParaRPr/>
            </a:p>
          </p:txBody>
        </p:sp>
        <p:pic>
          <p:nvPicPr>
            <p:cNvPr id="440" name="Google Shape;440;p7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437589" y="4989845"/>
              <a:ext cx="1276125" cy="12966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1" name="Google Shape;441;p77"/>
          <p:cNvSpPr txBox="1"/>
          <p:nvPr/>
        </p:nvSpPr>
        <p:spPr>
          <a:xfrm>
            <a:off x="14743113" y="887412"/>
            <a:ext cx="2547937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"/>
              <a:buNone/>
            </a:pPr>
            <a:r>
              <a:rPr lang="en-US" sz="2000" b="0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Wydział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"/>
              <a:buNone/>
            </a:pPr>
            <a:r>
              <a:rPr lang="en-US" sz="2000" b="0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Mechaniczny</a:t>
            </a:r>
            <a:endParaRPr/>
          </a:p>
        </p:txBody>
      </p:sp>
      <p:grpSp>
        <p:nvGrpSpPr>
          <p:cNvPr id="442" name="Google Shape;442;p77"/>
          <p:cNvGrpSpPr/>
          <p:nvPr/>
        </p:nvGrpSpPr>
        <p:grpSpPr>
          <a:xfrm>
            <a:off x="9944100" y="990600"/>
            <a:ext cx="1143000" cy="1143000"/>
            <a:chOff x="9944100" y="990600"/>
            <a:chExt cx="1143000" cy="1143000"/>
          </a:xfrm>
        </p:grpSpPr>
        <p:sp>
          <p:nvSpPr>
            <p:cNvPr id="443" name="Google Shape;443;p77"/>
            <p:cNvSpPr/>
            <p:nvPr/>
          </p:nvSpPr>
          <p:spPr>
            <a:xfrm>
              <a:off x="9944100" y="990600"/>
              <a:ext cx="1143000" cy="1143000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444" name="Google Shape;444;p7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120069" y="1124053"/>
              <a:ext cx="747996" cy="85976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5" name="Google Shape;445;p77"/>
          <p:cNvGrpSpPr/>
          <p:nvPr/>
        </p:nvGrpSpPr>
        <p:grpSpPr>
          <a:xfrm>
            <a:off x="14665325" y="2254250"/>
            <a:ext cx="938212" cy="936625"/>
            <a:chOff x="13098308" y="4262211"/>
            <a:chExt cx="937654" cy="937654"/>
          </a:xfrm>
        </p:grpSpPr>
        <p:sp>
          <p:nvSpPr>
            <p:cNvPr id="446" name="Google Shape;446;p77"/>
            <p:cNvSpPr/>
            <p:nvPr/>
          </p:nvSpPr>
          <p:spPr>
            <a:xfrm>
              <a:off x="13098308" y="4262211"/>
              <a:ext cx="937654" cy="937654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447" name="Google Shape;447;p7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3179927" y="4525969"/>
              <a:ext cx="760381" cy="4818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8" name="Google Shape;448;p77"/>
          <p:cNvGrpSpPr/>
          <p:nvPr/>
        </p:nvGrpSpPr>
        <p:grpSpPr>
          <a:xfrm>
            <a:off x="14093825" y="3727450"/>
            <a:ext cx="1082675" cy="1082675"/>
            <a:chOff x="14676019" y="2669560"/>
            <a:chExt cx="1082551" cy="1082551"/>
          </a:xfrm>
        </p:grpSpPr>
        <p:sp>
          <p:nvSpPr>
            <p:cNvPr id="449" name="Google Shape;449;p77"/>
            <p:cNvSpPr/>
            <p:nvPr/>
          </p:nvSpPr>
          <p:spPr>
            <a:xfrm>
              <a:off x="14676019" y="2669560"/>
              <a:ext cx="1082551" cy="1082551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450" name="Google Shape;450;p7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4882098" y="2882277"/>
              <a:ext cx="670390" cy="6571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1" name="Google Shape;451;p77"/>
          <p:cNvGrpSpPr/>
          <p:nvPr/>
        </p:nvGrpSpPr>
        <p:grpSpPr>
          <a:xfrm>
            <a:off x="13600113" y="755650"/>
            <a:ext cx="1065212" cy="1065212"/>
            <a:chOff x="14090956" y="555513"/>
            <a:chExt cx="1064764" cy="1064764"/>
          </a:xfrm>
        </p:grpSpPr>
        <p:sp>
          <p:nvSpPr>
            <p:cNvPr id="452" name="Google Shape;452;p77"/>
            <p:cNvSpPr/>
            <p:nvPr/>
          </p:nvSpPr>
          <p:spPr>
            <a:xfrm>
              <a:off x="14090956" y="555513"/>
              <a:ext cx="1064764" cy="1064764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453" name="Google Shape;453;p7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4229280" y="696892"/>
              <a:ext cx="789826" cy="78200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54" name="Google Shape;454;p77"/>
          <p:cNvCxnSpPr/>
          <p:nvPr/>
        </p:nvCxnSpPr>
        <p:spPr>
          <a:xfrm rot="10800000" flipH="1">
            <a:off x="13095287" y="1674812"/>
            <a:ext cx="428625" cy="357187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grpSp>
        <p:nvGrpSpPr>
          <p:cNvPr id="455" name="Google Shape;455;p77"/>
          <p:cNvGrpSpPr/>
          <p:nvPr/>
        </p:nvGrpSpPr>
        <p:grpSpPr>
          <a:xfrm>
            <a:off x="13847762" y="6229350"/>
            <a:ext cx="2195512" cy="2195512"/>
            <a:chOff x="11107306" y="6453744"/>
            <a:chExt cx="2194956" cy="2194956"/>
          </a:xfrm>
        </p:grpSpPr>
        <p:sp>
          <p:nvSpPr>
            <p:cNvPr id="456" name="Google Shape;456;p77"/>
            <p:cNvSpPr/>
            <p:nvPr/>
          </p:nvSpPr>
          <p:spPr>
            <a:xfrm>
              <a:off x="11107306" y="6453744"/>
              <a:ext cx="2194956" cy="2194956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endParaRPr sz="2000" b="0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endParaRPr sz="2000" b="0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endParaRPr sz="2000" b="0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endParaRPr sz="2000" b="0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Roboto"/>
                <a:buNone/>
              </a:pPr>
              <a:r>
                <a:rPr lang="en-US" sz="1600" b="0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Uniwersytet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Roboto"/>
                <a:buNone/>
              </a:pPr>
              <a:r>
                <a:rPr lang="en-US" sz="1600" b="0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Ekonomiczny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Roboto"/>
                <a:buNone/>
              </a:pPr>
              <a:r>
                <a:rPr lang="en-US" sz="1200" b="0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we Wrocławiu</a:t>
              </a:r>
              <a:endParaRPr/>
            </a:p>
          </p:txBody>
        </p:sp>
        <p:pic>
          <p:nvPicPr>
            <p:cNvPr id="457" name="Google Shape;457;p7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661029" y="6851465"/>
              <a:ext cx="1138442" cy="9434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8" name="Google Shape;458;p77"/>
          <p:cNvGrpSpPr/>
          <p:nvPr/>
        </p:nvGrpSpPr>
        <p:grpSpPr>
          <a:xfrm>
            <a:off x="2484437" y="5022850"/>
            <a:ext cx="1069975" cy="1069975"/>
            <a:chOff x="3453445" y="3506105"/>
            <a:chExt cx="1069784" cy="1069784"/>
          </a:xfrm>
        </p:grpSpPr>
        <p:sp>
          <p:nvSpPr>
            <p:cNvPr id="459" name="Google Shape;459;p77"/>
            <p:cNvSpPr/>
            <p:nvPr/>
          </p:nvSpPr>
          <p:spPr>
            <a:xfrm>
              <a:off x="3453445" y="3506105"/>
              <a:ext cx="1069784" cy="1069784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460" name="Google Shape;460;p77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506521" y="3525079"/>
              <a:ext cx="999218" cy="10209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61" name="Google Shape;461;p7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300287" y="6586537"/>
            <a:ext cx="1276350" cy="1222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2" name="Google Shape;462;p77"/>
          <p:cNvGrpSpPr/>
          <p:nvPr/>
        </p:nvGrpSpPr>
        <p:grpSpPr>
          <a:xfrm>
            <a:off x="5332412" y="7554912"/>
            <a:ext cx="1116012" cy="1035050"/>
            <a:chOff x="4710740" y="7540619"/>
            <a:chExt cx="1116125" cy="1035039"/>
          </a:xfrm>
        </p:grpSpPr>
        <p:sp>
          <p:nvSpPr>
            <p:cNvPr id="463" name="Google Shape;463;p77"/>
            <p:cNvSpPr/>
            <p:nvPr/>
          </p:nvSpPr>
          <p:spPr>
            <a:xfrm>
              <a:off x="4755195" y="7566019"/>
              <a:ext cx="990700" cy="9905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464" name="Google Shape;464;p7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4710740" y="7540619"/>
              <a:ext cx="1116125" cy="103503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5" name="Google Shape;465;p77"/>
          <p:cNvSpPr/>
          <p:nvPr/>
        </p:nvSpPr>
        <p:spPr>
          <a:xfrm>
            <a:off x="5476875" y="1536700"/>
            <a:ext cx="2159000" cy="21590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</a:pPr>
            <a:endParaRPr sz="1400" b="0" i="0" u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</a:pPr>
            <a:endParaRPr sz="1400" b="0" i="0" u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</a:pPr>
            <a:endParaRPr sz="1400" b="0" i="0" u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</a:pPr>
            <a:endParaRPr sz="1400" b="0" i="0" u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</a:pPr>
            <a:endParaRPr sz="1400" b="0" i="0" u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</a:pPr>
            <a:endParaRPr sz="1400" b="0" i="0" u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66" name="Google Shape;466;p7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595937" y="1665287"/>
            <a:ext cx="1916112" cy="1924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7" name="Google Shape;467;p77"/>
          <p:cNvGrpSpPr/>
          <p:nvPr/>
        </p:nvGrpSpPr>
        <p:grpSpPr>
          <a:xfrm>
            <a:off x="3941762" y="1633537"/>
            <a:ext cx="1069975" cy="1069975"/>
            <a:chOff x="3303855" y="2558276"/>
            <a:chExt cx="1069784" cy="1069784"/>
          </a:xfrm>
        </p:grpSpPr>
        <p:sp>
          <p:nvSpPr>
            <p:cNvPr id="468" name="Google Shape;468;p77"/>
            <p:cNvSpPr/>
            <p:nvPr/>
          </p:nvSpPr>
          <p:spPr>
            <a:xfrm>
              <a:off x="3303855" y="2558276"/>
              <a:ext cx="1069784" cy="1069784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469" name="Google Shape;469;p77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3420908" y="2654639"/>
              <a:ext cx="797234" cy="7972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0" name="Google Shape;470;p77"/>
          <p:cNvSpPr txBox="1"/>
          <p:nvPr/>
        </p:nvSpPr>
        <p:spPr>
          <a:xfrm>
            <a:off x="1414462" y="1908175"/>
            <a:ext cx="2547937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oboto"/>
              <a:buNone/>
            </a:pPr>
            <a:r>
              <a:rPr lang="en-US" sz="2000" b="0" i="0" u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Wydział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oboto"/>
              <a:buNone/>
            </a:pPr>
            <a:r>
              <a:rPr lang="en-US" sz="2000" b="0" i="0" u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Fizjoterapii</a:t>
            </a:r>
            <a:endParaRPr/>
          </a:p>
        </p:txBody>
      </p:sp>
      <p:cxnSp>
        <p:nvCxnSpPr>
          <p:cNvPr id="471" name="Google Shape;471;p77"/>
          <p:cNvCxnSpPr/>
          <p:nvPr/>
        </p:nvCxnSpPr>
        <p:spPr>
          <a:xfrm>
            <a:off x="5075237" y="2268537"/>
            <a:ext cx="292100" cy="130175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grpSp>
        <p:nvGrpSpPr>
          <p:cNvPr id="472" name="Google Shape;472;p77"/>
          <p:cNvGrpSpPr/>
          <p:nvPr/>
        </p:nvGrpSpPr>
        <p:grpSpPr>
          <a:xfrm>
            <a:off x="8967787" y="7059612"/>
            <a:ext cx="2195512" cy="2195512"/>
            <a:chOff x="7508261" y="6850332"/>
            <a:chExt cx="2194956" cy="2194956"/>
          </a:xfrm>
        </p:grpSpPr>
        <p:sp>
          <p:nvSpPr>
            <p:cNvPr id="473" name="Google Shape;473;p77"/>
            <p:cNvSpPr/>
            <p:nvPr/>
          </p:nvSpPr>
          <p:spPr>
            <a:xfrm>
              <a:off x="7508261" y="6850332"/>
              <a:ext cx="2194956" cy="2194956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endParaRPr sz="2000" b="0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endParaRPr sz="2000" b="0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endParaRPr sz="2000" b="0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474" name="Google Shape;474;p77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7576488" y="6928033"/>
              <a:ext cx="2032027" cy="159197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5" name="Google Shape;475;p77"/>
          <p:cNvGrpSpPr/>
          <p:nvPr/>
        </p:nvGrpSpPr>
        <p:grpSpPr>
          <a:xfrm>
            <a:off x="8031162" y="8926512"/>
            <a:ext cx="936625" cy="936625"/>
            <a:chOff x="7983268" y="8393322"/>
            <a:chExt cx="937654" cy="937654"/>
          </a:xfrm>
        </p:grpSpPr>
        <p:sp>
          <p:nvSpPr>
            <p:cNvPr id="476" name="Google Shape;476;p77"/>
            <p:cNvSpPr/>
            <p:nvPr/>
          </p:nvSpPr>
          <p:spPr>
            <a:xfrm>
              <a:off x="7983268" y="8393322"/>
              <a:ext cx="937654" cy="937654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477" name="Google Shape;477;p77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8075146" y="8539032"/>
              <a:ext cx="715795" cy="71579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78" name="Google Shape;478;p77"/>
          <p:cNvCxnSpPr/>
          <p:nvPr/>
        </p:nvCxnSpPr>
        <p:spPr>
          <a:xfrm rot="10800000" flipH="1">
            <a:off x="8967787" y="8902700"/>
            <a:ext cx="160337" cy="138112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cxnSp>
        <p:nvCxnSpPr>
          <p:cNvPr id="479" name="Google Shape;479;p77"/>
          <p:cNvCxnSpPr/>
          <p:nvPr/>
        </p:nvCxnSpPr>
        <p:spPr>
          <a:xfrm>
            <a:off x="9772650" y="6615112"/>
            <a:ext cx="49212" cy="279400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cxnSp>
        <p:nvCxnSpPr>
          <p:cNvPr id="480" name="Google Shape;480;p77"/>
          <p:cNvCxnSpPr/>
          <p:nvPr/>
        </p:nvCxnSpPr>
        <p:spPr>
          <a:xfrm>
            <a:off x="7534275" y="3324225"/>
            <a:ext cx="304800" cy="265112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sp>
        <p:nvSpPr>
          <p:cNvPr id="481" name="Google Shape;481;p77"/>
          <p:cNvSpPr/>
          <p:nvPr/>
        </p:nvSpPr>
        <p:spPr>
          <a:xfrm>
            <a:off x="4011612" y="2973387"/>
            <a:ext cx="1063625" cy="1063625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82" name="Google Shape;482;p77"/>
          <p:cNvCxnSpPr/>
          <p:nvPr/>
        </p:nvCxnSpPr>
        <p:spPr>
          <a:xfrm rot="10800000" flipH="1">
            <a:off x="5127625" y="3127375"/>
            <a:ext cx="284162" cy="161925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pic>
        <p:nvPicPr>
          <p:cNvPr id="483" name="Google Shape;483;p77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254500" y="3198812"/>
            <a:ext cx="577850" cy="57785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77"/>
          <p:cNvSpPr txBox="1"/>
          <p:nvPr/>
        </p:nvSpPr>
        <p:spPr>
          <a:xfrm>
            <a:off x="1376362" y="2984500"/>
            <a:ext cx="2547937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"/>
              <a:buNone/>
            </a:pPr>
            <a:r>
              <a:rPr lang="en-US" sz="2000" b="0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Wydział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"/>
              <a:buNone/>
            </a:pPr>
            <a:r>
              <a:rPr lang="en-US" sz="2000" b="0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Wychowania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"/>
              <a:buNone/>
            </a:pPr>
            <a:r>
              <a:rPr lang="en-US" sz="2000" b="0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Fizycznego</a:t>
            </a:r>
            <a:endParaRPr/>
          </a:p>
        </p:txBody>
      </p:sp>
      <p:grpSp>
        <p:nvGrpSpPr>
          <p:cNvPr id="485" name="Google Shape;485;p77"/>
          <p:cNvGrpSpPr/>
          <p:nvPr/>
        </p:nvGrpSpPr>
        <p:grpSpPr>
          <a:xfrm>
            <a:off x="11976100" y="9072562"/>
            <a:ext cx="1065212" cy="1063625"/>
            <a:chOff x="11075988" y="8877300"/>
            <a:chExt cx="1065212" cy="1063625"/>
          </a:xfrm>
        </p:grpSpPr>
        <p:sp>
          <p:nvSpPr>
            <p:cNvPr id="486" name="Google Shape;486;p77"/>
            <p:cNvSpPr/>
            <p:nvPr/>
          </p:nvSpPr>
          <p:spPr>
            <a:xfrm>
              <a:off x="11075988" y="8877300"/>
              <a:ext cx="1065212" cy="1063625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487" name="Google Shape;487;p77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1293139" y="9110663"/>
              <a:ext cx="628681" cy="6286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8" name="Google Shape;488;p77"/>
          <p:cNvSpPr txBox="1"/>
          <p:nvPr/>
        </p:nvSpPr>
        <p:spPr>
          <a:xfrm>
            <a:off x="11549062" y="9058275"/>
            <a:ext cx="2546350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"/>
              <a:buNone/>
            </a:pPr>
            <a:r>
              <a:rPr lang="en-US" sz="2000" b="0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Wydział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"/>
              <a:buNone/>
            </a:pPr>
            <a:r>
              <a:rPr lang="en-US" sz="2000" b="0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Chemii</a:t>
            </a:r>
            <a:endParaRPr/>
          </a:p>
        </p:txBody>
      </p:sp>
      <p:cxnSp>
        <p:nvCxnSpPr>
          <p:cNvPr id="489" name="Google Shape;489;p77"/>
          <p:cNvCxnSpPr/>
          <p:nvPr/>
        </p:nvCxnSpPr>
        <p:spPr>
          <a:xfrm>
            <a:off x="11176000" y="8753475"/>
            <a:ext cx="669925" cy="501650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med" len="med"/>
            <a:tailEnd type="none" w="med" len="med"/>
          </a:ln>
        </p:spPr>
      </p:cxnSp>
      <p:pic>
        <p:nvPicPr>
          <p:cNvPr id="490" name="Google Shape;490;p77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5640050" y="5291137"/>
            <a:ext cx="596900" cy="595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77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5540038" y="9144000"/>
            <a:ext cx="696912" cy="696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80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78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54483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nasi znani</a:t>
            </a:r>
            <a:br>
              <a:rPr lang="en-US" sz="4500" b="1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500" b="1" i="0" u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absolwenci</a:t>
            </a:r>
            <a:endParaRPr/>
          </a:p>
        </p:txBody>
      </p:sp>
      <p:grpSp>
        <p:nvGrpSpPr>
          <p:cNvPr id="497" name="Google Shape;497;p78"/>
          <p:cNvGrpSpPr/>
          <p:nvPr/>
        </p:nvGrpSpPr>
        <p:grpSpPr>
          <a:xfrm>
            <a:off x="7772400" y="2438400"/>
            <a:ext cx="4114800" cy="5372100"/>
            <a:chOff x="7772400" y="2438400"/>
            <a:chExt cx="4114800" cy="5372883"/>
          </a:xfrm>
        </p:grpSpPr>
        <p:grpSp>
          <p:nvGrpSpPr>
            <p:cNvPr id="498" name="Google Shape;498;p78"/>
            <p:cNvGrpSpPr/>
            <p:nvPr/>
          </p:nvGrpSpPr>
          <p:grpSpPr>
            <a:xfrm>
              <a:off x="7772400" y="2438400"/>
              <a:ext cx="4114800" cy="5372883"/>
              <a:chOff x="7772400" y="2438400"/>
              <a:chExt cx="4114800" cy="5372883"/>
            </a:xfrm>
          </p:grpSpPr>
          <p:sp>
            <p:nvSpPr>
              <p:cNvPr id="499" name="Google Shape;499;p78"/>
              <p:cNvSpPr/>
              <p:nvPr/>
            </p:nvSpPr>
            <p:spPr>
              <a:xfrm>
                <a:off x="7772400" y="2438400"/>
                <a:ext cx="2743200" cy="2743600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 b="0" i="0" u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500" name="Google Shape;500;p78"/>
              <p:cNvGrpSpPr/>
              <p:nvPr/>
            </p:nvGrpSpPr>
            <p:grpSpPr>
              <a:xfrm>
                <a:off x="7772400" y="5639266"/>
                <a:ext cx="4114800" cy="2172017"/>
                <a:chOff x="7772400" y="5639266"/>
                <a:chExt cx="4114800" cy="2172017"/>
              </a:xfrm>
            </p:grpSpPr>
            <p:sp>
              <p:nvSpPr>
                <p:cNvPr id="501" name="Google Shape;501;p78"/>
                <p:cNvSpPr txBox="1"/>
                <p:nvPr/>
              </p:nvSpPr>
              <p:spPr>
                <a:xfrm>
                  <a:off x="7772400" y="6180067"/>
                  <a:ext cx="3856264" cy="163121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2000"/>
                    <a:buFont typeface="Roboto"/>
                    <a:buNone/>
                  </a:pPr>
                  <a:r>
                    <a:rPr lang="en-US" sz="2000" b="0" i="0" u="none">
                      <a:solidFill>
                        <a:schemeClr val="dk2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wybitny aktor, znany z takich filmów jak: „Janosik”, „Rękopis znaleziony w Saragossie”, „Pan Wołodyjowski”, „Najdłuższa wojna nowoczesnej Europy”</a:t>
                  </a:r>
                  <a:endParaRPr/>
                </a:p>
              </p:txBody>
            </p:sp>
            <p:sp>
              <p:nvSpPr>
                <p:cNvPr id="502" name="Google Shape;502;p78"/>
                <p:cNvSpPr txBox="1"/>
                <p:nvPr/>
              </p:nvSpPr>
              <p:spPr>
                <a:xfrm>
                  <a:off x="7772400" y="5639266"/>
                  <a:ext cx="4114800" cy="52236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800"/>
                    <a:buFont typeface="Roboto Condensed"/>
                    <a:buNone/>
                  </a:pPr>
                  <a:r>
                    <a:rPr lang="en-US" sz="2800" b="0" i="0" u="none">
                      <a:solidFill>
                        <a:schemeClr val="dk1"/>
                      </a:solidFill>
                      <a:latin typeface="Roboto Condensed"/>
                      <a:ea typeface="Roboto Condensed"/>
                      <a:cs typeface="Roboto Condensed"/>
                      <a:sym typeface="Roboto Condensed"/>
                    </a:rPr>
                    <a:t>bogusz</a:t>
                  </a:r>
                  <a:r>
                    <a:rPr lang="en-US" sz="2800" b="0" i="0" u="none">
                      <a:solidFill>
                        <a:schemeClr val="accent1"/>
                      </a:solidFill>
                      <a:latin typeface="Roboto Condensed"/>
                      <a:ea typeface="Roboto Condensed"/>
                      <a:cs typeface="Roboto Condensed"/>
                      <a:sym typeface="Roboto Condensed"/>
                    </a:rPr>
                    <a:t> bilewski</a:t>
                  </a:r>
                  <a:endParaRPr/>
                </a:p>
              </p:txBody>
            </p:sp>
          </p:grpSp>
        </p:grpSp>
        <p:pic>
          <p:nvPicPr>
            <p:cNvPr id="503" name="Google Shape;503;p7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820881" y="2475717"/>
              <a:ext cx="2646237" cy="26462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4" name="Google Shape;504;p78"/>
          <p:cNvGrpSpPr/>
          <p:nvPr/>
        </p:nvGrpSpPr>
        <p:grpSpPr>
          <a:xfrm>
            <a:off x="12801600" y="2438400"/>
            <a:ext cx="3856037" cy="5065712"/>
            <a:chOff x="12801600" y="2438400"/>
            <a:chExt cx="3856264" cy="5065106"/>
          </a:xfrm>
        </p:grpSpPr>
        <p:grpSp>
          <p:nvGrpSpPr>
            <p:cNvPr id="505" name="Google Shape;505;p78"/>
            <p:cNvGrpSpPr/>
            <p:nvPr/>
          </p:nvGrpSpPr>
          <p:grpSpPr>
            <a:xfrm>
              <a:off x="12801600" y="2438400"/>
              <a:ext cx="3856264" cy="5065106"/>
              <a:chOff x="12801600" y="2438400"/>
              <a:chExt cx="3856264" cy="5065106"/>
            </a:xfrm>
          </p:grpSpPr>
          <p:sp>
            <p:nvSpPr>
              <p:cNvPr id="506" name="Google Shape;506;p78"/>
              <p:cNvSpPr/>
              <p:nvPr/>
            </p:nvSpPr>
            <p:spPr>
              <a:xfrm>
                <a:off x="12801600" y="2438400"/>
                <a:ext cx="2743361" cy="2742871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 b="0" i="0" u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pic>
            <p:nvPicPr>
              <p:cNvPr id="507" name="Google Shape;507;p78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3123969" y="3564700"/>
                <a:ext cx="2098462" cy="629539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508" name="Google Shape;508;p78"/>
              <p:cNvGrpSpPr/>
              <p:nvPr/>
            </p:nvGrpSpPr>
            <p:grpSpPr>
              <a:xfrm>
                <a:off x="12801600" y="5638416"/>
                <a:ext cx="3856264" cy="1865090"/>
                <a:chOff x="12801600" y="5638416"/>
                <a:chExt cx="3856264" cy="1865090"/>
              </a:xfrm>
            </p:grpSpPr>
            <p:sp>
              <p:nvSpPr>
                <p:cNvPr id="509" name="Google Shape;509;p78"/>
                <p:cNvSpPr txBox="1"/>
                <p:nvPr/>
              </p:nvSpPr>
              <p:spPr>
                <a:xfrm>
                  <a:off x="12801600" y="6180067"/>
                  <a:ext cx="3856264" cy="132343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2000"/>
                    <a:buFont typeface="Roboto"/>
                    <a:buNone/>
                  </a:pPr>
                  <a:r>
                    <a:rPr lang="en-US" sz="2000" b="0" i="0" u="none">
                      <a:solidFill>
                        <a:schemeClr val="dk2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aktorka, znana z takich filmów jak: „Czterej Pancerni i pies”, „Szatan z siódmej klasy”, czy „Rzeczywistość” </a:t>
                  </a:r>
                  <a:endParaRPr/>
                </a:p>
              </p:txBody>
            </p:sp>
            <p:sp>
              <p:nvSpPr>
                <p:cNvPr id="510" name="Google Shape;510;p78"/>
                <p:cNvSpPr txBox="1"/>
                <p:nvPr/>
              </p:nvSpPr>
              <p:spPr>
                <a:xfrm>
                  <a:off x="12801600" y="5638416"/>
                  <a:ext cx="3856264" cy="52381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800"/>
                    <a:buFont typeface="Roboto Condensed"/>
                    <a:buNone/>
                  </a:pPr>
                  <a:r>
                    <a:rPr lang="en-US" sz="2800" b="0" i="0" u="none">
                      <a:solidFill>
                        <a:schemeClr val="dk1"/>
                      </a:solidFill>
                      <a:latin typeface="Roboto Condensed"/>
                      <a:ea typeface="Roboto Condensed"/>
                      <a:cs typeface="Roboto Condensed"/>
                      <a:sym typeface="Roboto Condensed"/>
                    </a:rPr>
                    <a:t>pola</a:t>
                  </a:r>
                  <a:r>
                    <a:rPr lang="en-US" sz="2800" b="0" i="0" u="none">
                      <a:solidFill>
                        <a:schemeClr val="accent1"/>
                      </a:solidFill>
                      <a:latin typeface="Roboto Condensed"/>
                      <a:ea typeface="Roboto Condensed"/>
                      <a:cs typeface="Roboto Condensed"/>
                      <a:sym typeface="Roboto Condensed"/>
                    </a:rPr>
                    <a:t> raksa</a:t>
                  </a:r>
                  <a:endParaRPr/>
                </a:p>
              </p:txBody>
            </p:sp>
          </p:grpSp>
        </p:grpSp>
        <p:pic>
          <p:nvPicPr>
            <p:cNvPr id="511" name="Google Shape;511;p7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869132" y="2505932"/>
              <a:ext cx="2608136" cy="26081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2" name="Google Shape;512;p78"/>
          <p:cNvGrpSpPr/>
          <p:nvPr/>
        </p:nvGrpSpPr>
        <p:grpSpPr>
          <a:xfrm>
            <a:off x="2743200" y="2438400"/>
            <a:ext cx="3856037" cy="5372100"/>
            <a:chOff x="2743200" y="2438400"/>
            <a:chExt cx="3856264" cy="5372883"/>
          </a:xfrm>
        </p:grpSpPr>
        <p:grpSp>
          <p:nvGrpSpPr>
            <p:cNvPr id="513" name="Google Shape;513;p78"/>
            <p:cNvGrpSpPr/>
            <p:nvPr/>
          </p:nvGrpSpPr>
          <p:grpSpPr>
            <a:xfrm>
              <a:off x="2743200" y="2438400"/>
              <a:ext cx="3856264" cy="5372883"/>
              <a:chOff x="2743200" y="2438400"/>
              <a:chExt cx="3856264" cy="5372883"/>
            </a:xfrm>
          </p:grpSpPr>
          <p:sp>
            <p:nvSpPr>
              <p:cNvPr id="514" name="Google Shape;514;p78"/>
              <p:cNvSpPr/>
              <p:nvPr/>
            </p:nvSpPr>
            <p:spPr>
              <a:xfrm>
                <a:off x="2743200" y="2438400"/>
                <a:ext cx="2743361" cy="2743600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 b="0" i="0" u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515" name="Google Shape;515;p78"/>
              <p:cNvGrpSpPr/>
              <p:nvPr/>
            </p:nvGrpSpPr>
            <p:grpSpPr>
              <a:xfrm>
                <a:off x="2743200" y="5639266"/>
                <a:ext cx="3856264" cy="2172017"/>
                <a:chOff x="2743200" y="5639266"/>
                <a:chExt cx="3856264" cy="2172017"/>
              </a:xfrm>
            </p:grpSpPr>
            <p:sp>
              <p:nvSpPr>
                <p:cNvPr id="516" name="Google Shape;516;p78"/>
                <p:cNvSpPr txBox="1"/>
                <p:nvPr/>
              </p:nvSpPr>
              <p:spPr>
                <a:xfrm>
                  <a:off x="2743200" y="6180067"/>
                  <a:ext cx="3856264" cy="163121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2000"/>
                    <a:buFont typeface="Roboto"/>
                    <a:buNone/>
                  </a:pPr>
                  <a:r>
                    <a:rPr lang="en-US" sz="2000" b="0" i="0" u="none">
                      <a:solidFill>
                        <a:schemeClr val="dk2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w naszych murach edukację zdobywała, późniejsza karmelitka i święta - kanonizowana przez papieża Jana Pawła II</a:t>
                  </a:r>
                  <a:endParaRPr/>
                </a:p>
              </p:txBody>
            </p:sp>
            <p:sp>
              <p:nvSpPr>
                <p:cNvPr id="517" name="Google Shape;517;p78"/>
                <p:cNvSpPr txBox="1"/>
                <p:nvPr/>
              </p:nvSpPr>
              <p:spPr>
                <a:xfrm>
                  <a:off x="2743200" y="5639266"/>
                  <a:ext cx="3856264" cy="52236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800"/>
                    <a:buFont typeface="Roboto Condensed"/>
                    <a:buNone/>
                  </a:pPr>
                  <a:r>
                    <a:rPr lang="en-US" sz="2800" b="0" i="0" u="none">
                      <a:solidFill>
                        <a:schemeClr val="dk1"/>
                      </a:solidFill>
                      <a:latin typeface="Roboto Condensed"/>
                      <a:ea typeface="Roboto Condensed"/>
                      <a:cs typeface="Roboto Condensed"/>
                      <a:sym typeface="Roboto Condensed"/>
                    </a:rPr>
                    <a:t>edyta </a:t>
                  </a:r>
                  <a:r>
                    <a:rPr lang="en-US" sz="2800" b="0" i="0" u="none">
                      <a:solidFill>
                        <a:schemeClr val="accent1"/>
                      </a:solidFill>
                      <a:latin typeface="Roboto Condensed"/>
                      <a:ea typeface="Roboto Condensed"/>
                      <a:cs typeface="Roboto Condensed"/>
                      <a:sym typeface="Roboto Condensed"/>
                    </a:rPr>
                    <a:t>stein</a:t>
                  </a:r>
                  <a:endParaRPr/>
                </a:p>
              </p:txBody>
            </p:sp>
          </p:grpSp>
        </p:grpSp>
        <p:pic>
          <p:nvPicPr>
            <p:cNvPr id="518" name="Google Shape;518;p7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852766" y="2505932"/>
              <a:ext cx="2591951" cy="261813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advTm="6816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" name="Google Shape;523;p79"/>
          <p:cNvGrpSpPr/>
          <p:nvPr/>
        </p:nvGrpSpPr>
        <p:grpSpPr>
          <a:xfrm>
            <a:off x="9144000" y="2400300"/>
            <a:ext cx="9144000" cy="5486400"/>
            <a:chOff x="9144000" y="2400300"/>
            <a:chExt cx="9144000" cy="5486400"/>
          </a:xfrm>
        </p:grpSpPr>
        <p:sp>
          <p:nvSpPr>
            <p:cNvPr id="524" name="Google Shape;524;p79"/>
            <p:cNvSpPr txBox="1"/>
            <p:nvPr/>
          </p:nvSpPr>
          <p:spPr>
            <a:xfrm>
              <a:off x="9144000" y="2400300"/>
              <a:ext cx="9144000" cy="5486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25" name="Google Shape;525;p79"/>
            <p:cNvSpPr txBox="1"/>
            <p:nvPr/>
          </p:nvSpPr>
          <p:spPr>
            <a:xfrm>
              <a:off x="10363200" y="4397375"/>
              <a:ext cx="7086600" cy="2062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wszystkie oceny wystawiane są w elektronicznym dzienniku, do którego mają dostęp zarówno uczniowie jak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i rodzice.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endParaRPr sz="2000" b="0" i="0" u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komunikacja </a:t>
              </a:r>
              <a:r>
                <a:rPr lang="en-US" sz="2400" b="1" i="1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uczeń-nauczyciel</a:t>
              </a: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, </a:t>
              </a:r>
              <a:r>
                <a:rPr lang="en-US" sz="2400" b="1" i="1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rodzic-nauczyciel</a:t>
              </a: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, odbywa się także drogą elektroniczną.</a:t>
              </a:r>
              <a:endParaRPr/>
            </a:p>
          </p:txBody>
        </p:sp>
        <p:sp>
          <p:nvSpPr>
            <p:cNvPr id="526" name="Google Shape;526;p79"/>
            <p:cNvSpPr txBox="1"/>
            <p:nvPr/>
          </p:nvSpPr>
          <p:spPr>
            <a:xfrm>
              <a:off x="10363200" y="3557588"/>
              <a:ext cx="4800600" cy="646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Roboto Condensed"/>
                <a:buNone/>
              </a:pPr>
              <a:r>
                <a:rPr lang="en-US" sz="3600" b="0" i="0" u="none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elektroniczny </a:t>
              </a:r>
              <a:r>
                <a:rPr lang="en-US" sz="3600" b="0" i="0" u="none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dziennik</a:t>
              </a:r>
              <a:endParaRPr/>
            </a:p>
          </p:txBody>
        </p:sp>
      </p:grpSp>
      <p:pic>
        <p:nvPicPr>
          <p:cNvPr id="527" name="Google Shape;527;p7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2400300"/>
            <a:ext cx="9766300" cy="5494337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79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54483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-US" sz="4500" b="1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nasz</a:t>
            </a:r>
            <a:br>
              <a:rPr lang="en-US" sz="45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l-PL" sz="4500" b="1" i="0" u="none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dziennik</a:t>
            </a:r>
            <a:endParaRPr dirty="0"/>
          </a:p>
        </p:txBody>
      </p:sp>
    </p:spTree>
  </p:cSld>
  <p:clrMapOvr>
    <a:masterClrMapping/>
  </p:clrMapOvr>
  <p:transition advTm="78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0"/>
          <p:cNvGrpSpPr/>
          <p:nvPr/>
        </p:nvGrpSpPr>
        <p:grpSpPr>
          <a:xfrm>
            <a:off x="9144000" y="2400300"/>
            <a:ext cx="9144000" cy="5905500"/>
            <a:chOff x="9144000" y="2400300"/>
            <a:chExt cx="9144000" cy="5905393"/>
          </a:xfrm>
        </p:grpSpPr>
        <p:sp>
          <p:nvSpPr>
            <p:cNvPr id="534" name="Google Shape;534;p80"/>
            <p:cNvSpPr txBox="1"/>
            <p:nvPr/>
          </p:nvSpPr>
          <p:spPr>
            <a:xfrm>
              <a:off x="9144000" y="2400300"/>
              <a:ext cx="9144000" cy="5486301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35" name="Google Shape;535;p80"/>
            <p:cNvSpPr txBox="1"/>
            <p:nvPr/>
          </p:nvSpPr>
          <p:spPr>
            <a:xfrm>
              <a:off x="10363200" y="4397339"/>
              <a:ext cx="7086600" cy="39083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stosujemy </a:t>
              </a:r>
              <a:r>
                <a:rPr lang="en-US" sz="2400" b="1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system punktowy</a:t>
              </a: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, który dużo lepiej pozwala oceniać postępy w nauce.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endParaRPr sz="2000" b="0" i="0" u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Roboto"/>
                <a:buNone/>
              </a:pP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podstawowym </a:t>
              </a:r>
              <a:r>
                <a:rPr lang="en-US" sz="2400" b="1" i="0" u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zadaniem systemu </a:t>
              </a:r>
              <a:r>
                <a:rPr lang="en-US" sz="2000" b="0" i="0" u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jest:</a:t>
              </a:r>
              <a:endParaRPr/>
            </a:p>
            <a:p>
              <a:pPr marL="1028700" marR="0" lvl="1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Char char="•"/>
              </a:pPr>
              <a:r>
                <a:rPr lang="en-US" sz="2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uczenie samodzielności, </a:t>
              </a:r>
              <a:endParaRPr/>
            </a:p>
            <a:p>
              <a:pPr marL="1028700" marR="0" lvl="1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Char char="•"/>
              </a:pPr>
              <a:r>
                <a:rPr lang="en-US" sz="2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nacisk na regularne uczenie się, </a:t>
              </a:r>
              <a:endParaRPr/>
            </a:p>
            <a:p>
              <a:pPr marL="1028700" marR="0" lvl="1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Char char="•"/>
              </a:pPr>
              <a:r>
                <a:rPr lang="en-US" sz="2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kontrola nad przebiegiem nauki, </a:t>
              </a:r>
              <a:endParaRPr/>
            </a:p>
            <a:p>
              <a:pPr marL="1028700" marR="0" lvl="1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Char char="•"/>
              </a:pPr>
              <a:r>
                <a:rPr lang="en-US" sz="2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nauka organizacji pracy przez ucznia,</a:t>
              </a:r>
              <a:endParaRPr/>
            </a:p>
            <a:p>
              <a:pPr marL="1028700" marR="0" lvl="1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Char char="•"/>
              </a:pPr>
              <a:r>
                <a:rPr lang="en-US" sz="2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odpowiedzialność ucznia za efekty.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endParaRPr sz="2000" b="0" i="0" u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boto"/>
                <a:buNone/>
              </a:pPr>
              <a:endParaRPr sz="2000" b="0" i="0" u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36" name="Google Shape;536;p80"/>
            <p:cNvSpPr txBox="1"/>
            <p:nvPr/>
          </p:nvSpPr>
          <p:spPr>
            <a:xfrm>
              <a:off x="10363200" y="3557567"/>
              <a:ext cx="4800600" cy="64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Roboto Condensed"/>
                <a:buNone/>
              </a:pPr>
              <a:r>
                <a:rPr lang="en-US" sz="3600" b="0" i="0" u="none">
                  <a:solidFill>
                    <a:schemeClr val="l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system </a:t>
              </a:r>
              <a:r>
                <a:rPr lang="en-US" sz="3600" b="0" i="0" u="none">
                  <a:solidFill>
                    <a:schemeClr val="accent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oceniania</a:t>
              </a:r>
              <a:endParaRPr/>
            </a:p>
          </p:txBody>
        </p:sp>
      </p:grpSp>
      <p:pic>
        <p:nvPicPr>
          <p:cNvPr id="537" name="Google Shape;537;p8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175" y="2400300"/>
            <a:ext cx="9744075" cy="5484812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80"/>
          <p:cNvSpPr txBox="1">
            <a:spLocks noGrp="1"/>
          </p:cNvSpPr>
          <p:nvPr>
            <p:ph type="title"/>
          </p:nvPr>
        </p:nvSpPr>
        <p:spPr>
          <a:xfrm>
            <a:off x="876300" y="571500"/>
            <a:ext cx="54483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-US" sz="4500" b="1" i="0" u="none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nasz</a:t>
            </a:r>
            <a:br>
              <a:rPr lang="en-US" sz="4500" b="1" i="0" u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500" b="1" i="0" u="none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system </a:t>
            </a:r>
            <a:r>
              <a:rPr lang="en-US" sz="4500" b="1" i="0" u="none" dirty="0" err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oceniania</a:t>
            </a:r>
            <a:endParaRPr dirty="0"/>
          </a:p>
        </p:txBody>
      </p:sp>
    </p:spTree>
  </p:cSld>
  <p:clrMapOvr>
    <a:masterClrMapping/>
  </p:clrMapOvr>
  <p:transition advTm="75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ENARAL LAYOUTS">
  <a:themeElements>
    <a:clrScheme name="SIMPLICITY - Yellow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FFC800"/>
      </a:accent1>
      <a:accent2>
        <a:srgbClr val="C0C0C8"/>
      </a:accent2>
      <a:accent3>
        <a:srgbClr val="F0CC2D"/>
      </a:accent3>
      <a:accent4>
        <a:srgbClr val="FFC800"/>
      </a:accent4>
      <a:accent5>
        <a:srgbClr val="FFC800"/>
      </a:accent5>
      <a:accent6>
        <a:srgbClr val="FFC800"/>
      </a:accent6>
      <a:hlink>
        <a:srgbClr val="BF9600"/>
      </a:hlink>
      <a:folHlink>
        <a:srgbClr val="FFDE6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 WITH IMAGES">
  <a:themeElements>
    <a:clrScheme name="SIMPLICITY - Yellow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FFC800"/>
      </a:accent1>
      <a:accent2>
        <a:srgbClr val="C0C0C8"/>
      </a:accent2>
      <a:accent3>
        <a:srgbClr val="F0CC2D"/>
      </a:accent3>
      <a:accent4>
        <a:srgbClr val="FFC800"/>
      </a:accent4>
      <a:accent5>
        <a:srgbClr val="FFC800"/>
      </a:accent5>
      <a:accent6>
        <a:srgbClr val="FFC800"/>
      </a:accent6>
      <a:hlink>
        <a:srgbClr val="BF9600"/>
      </a:hlink>
      <a:folHlink>
        <a:srgbClr val="FFDE6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SLIDES WITH IMAGES">
  <a:themeElements>
    <a:clrScheme name="SIMPLICITY - Yellow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FFC800"/>
      </a:accent1>
      <a:accent2>
        <a:srgbClr val="C0C0C8"/>
      </a:accent2>
      <a:accent3>
        <a:srgbClr val="F0CC2D"/>
      </a:accent3>
      <a:accent4>
        <a:srgbClr val="FFC800"/>
      </a:accent4>
      <a:accent5>
        <a:srgbClr val="FFC800"/>
      </a:accent5>
      <a:accent6>
        <a:srgbClr val="FFC800"/>
      </a:accent6>
      <a:hlink>
        <a:srgbClr val="BF9600"/>
      </a:hlink>
      <a:folHlink>
        <a:srgbClr val="FFDE6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SLIDES WITH IMAGES">
  <a:themeElements>
    <a:clrScheme name="SIMPLICITY - Yellow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FFC800"/>
      </a:accent1>
      <a:accent2>
        <a:srgbClr val="C0C0C8"/>
      </a:accent2>
      <a:accent3>
        <a:srgbClr val="F0CC2D"/>
      </a:accent3>
      <a:accent4>
        <a:srgbClr val="FFC800"/>
      </a:accent4>
      <a:accent5>
        <a:srgbClr val="FFC800"/>
      </a:accent5>
      <a:accent6>
        <a:srgbClr val="FFC800"/>
      </a:accent6>
      <a:hlink>
        <a:srgbClr val="BF9600"/>
      </a:hlink>
      <a:folHlink>
        <a:srgbClr val="FFDE6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SLIDES WITH IMAGES">
  <a:themeElements>
    <a:clrScheme name="SIMPLICITY - Yellow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FFC800"/>
      </a:accent1>
      <a:accent2>
        <a:srgbClr val="C0C0C8"/>
      </a:accent2>
      <a:accent3>
        <a:srgbClr val="F0CC2D"/>
      </a:accent3>
      <a:accent4>
        <a:srgbClr val="FFC800"/>
      </a:accent4>
      <a:accent5>
        <a:srgbClr val="FFC800"/>
      </a:accent5>
      <a:accent6>
        <a:srgbClr val="FFC800"/>
      </a:accent6>
      <a:hlink>
        <a:srgbClr val="BF9600"/>
      </a:hlink>
      <a:folHlink>
        <a:srgbClr val="FFDE6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SLIDES WITH IMAGES">
  <a:themeElements>
    <a:clrScheme name="SIMPLICITY - Yellow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FFC800"/>
      </a:accent1>
      <a:accent2>
        <a:srgbClr val="C0C0C8"/>
      </a:accent2>
      <a:accent3>
        <a:srgbClr val="F0CC2D"/>
      </a:accent3>
      <a:accent4>
        <a:srgbClr val="FFC800"/>
      </a:accent4>
      <a:accent5>
        <a:srgbClr val="FFC800"/>
      </a:accent5>
      <a:accent6>
        <a:srgbClr val="FFC800"/>
      </a:accent6>
      <a:hlink>
        <a:srgbClr val="BF9600"/>
      </a:hlink>
      <a:folHlink>
        <a:srgbClr val="FFDE6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GENARAL LAYOUTS">
  <a:themeElements>
    <a:clrScheme name="SIMPLICITY - Yellow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FFC800"/>
      </a:accent1>
      <a:accent2>
        <a:srgbClr val="C0C0C8"/>
      </a:accent2>
      <a:accent3>
        <a:srgbClr val="F0CC2D"/>
      </a:accent3>
      <a:accent4>
        <a:srgbClr val="FFC800"/>
      </a:accent4>
      <a:accent5>
        <a:srgbClr val="FFC800"/>
      </a:accent5>
      <a:accent6>
        <a:srgbClr val="FFC800"/>
      </a:accent6>
      <a:hlink>
        <a:srgbClr val="BF9600"/>
      </a:hlink>
      <a:folHlink>
        <a:srgbClr val="FFDE6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GENARAL LAYOUTS">
  <a:themeElements>
    <a:clrScheme name="SIMPLICITY - Yellow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FFC800"/>
      </a:accent1>
      <a:accent2>
        <a:srgbClr val="C0C0C8"/>
      </a:accent2>
      <a:accent3>
        <a:srgbClr val="F0CC2D"/>
      </a:accent3>
      <a:accent4>
        <a:srgbClr val="FFC800"/>
      </a:accent4>
      <a:accent5>
        <a:srgbClr val="FFC800"/>
      </a:accent5>
      <a:accent6>
        <a:srgbClr val="FFC800"/>
      </a:accent6>
      <a:hlink>
        <a:srgbClr val="BF9600"/>
      </a:hlink>
      <a:folHlink>
        <a:srgbClr val="FFDE6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GENARAL LAYOUTS">
  <a:themeElements>
    <a:clrScheme name="SIMPLICITY - Yellow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FFC800"/>
      </a:accent1>
      <a:accent2>
        <a:srgbClr val="C0C0C8"/>
      </a:accent2>
      <a:accent3>
        <a:srgbClr val="F0CC2D"/>
      </a:accent3>
      <a:accent4>
        <a:srgbClr val="FFC800"/>
      </a:accent4>
      <a:accent5>
        <a:srgbClr val="FFC800"/>
      </a:accent5>
      <a:accent6>
        <a:srgbClr val="FFC800"/>
      </a:accent6>
      <a:hlink>
        <a:srgbClr val="BF9600"/>
      </a:hlink>
      <a:folHlink>
        <a:srgbClr val="FFDE6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1718</Words>
  <Application>Microsoft Office PowerPoint</Application>
  <PresentationFormat>Niestandardowy</PresentationFormat>
  <Paragraphs>446</Paragraphs>
  <Slides>49</Slides>
  <Notes>49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9</vt:i4>
      </vt:variant>
      <vt:variant>
        <vt:lpstr>Tytuły slajdów</vt:lpstr>
      </vt:variant>
      <vt:variant>
        <vt:i4>49</vt:i4>
      </vt:variant>
    </vt:vector>
  </HeadingPairs>
  <TitlesOfParts>
    <vt:vector size="63" baseType="lpstr">
      <vt:lpstr>Arial</vt:lpstr>
      <vt:lpstr>Calibri</vt:lpstr>
      <vt:lpstr>Open Sans</vt:lpstr>
      <vt:lpstr>Roboto</vt:lpstr>
      <vt:lpstr>Roboto Condensed</vt:lpstr>
      <vt:lpstr>GENARAL LAYOUTS</vt:lpstr>
      <vt:lpstr>SLIDES WITH IMAGES</vt:lpstr>
      <vt:lpstr>6_SLIDES WITH IMAGES</vt:lpstr>
      <vt:lpstr>9_SLIDES WITH IMAGES</vt:lpstr>
      <vt:lpstr>10_SLIDES WITH IMAGES</vt:lpstr>
      <vt:lpstr>5_SLIDES WITH IMAGES</vt:lpstr>
      <vt:lpstr>1_GENARAL LAYOUTS</vt:lpstr>
      <vt:lpstr>6_GENARAL LAYOUTS</vt:lpstr>
      <vt:lpstr>7_GENARAL LAYOUTS</vt:lpstr>
      <vt:lpstr>Prezentacja programu PowerPoint</vt:lpstr>
      <vt:lpstr>Prezentacja programu PowerPoint</vt:lpstr>
      <vt:lpstr>tutaj nas znajdziesz</vt:lpstr>
      <vt:lpstr>Prezentacja programu PowerPoint</vt:lpstr>
      <vt:lpstr>matury zdawalność 2020 </vt:lpstr>
      <vt:lpstr>gdzie trafiają nasi absolwenci</vt:lpstr>
      <vt:lpstr>nasi znani absolwenci</vt:lpstr>
      <vt:lpstr>nasz dziennik</vt:lpstr>
      <vt:lpstr>nasz system oceniania</vt:lpstr>
      <vt:lpstr>dodatkowe wsparcie</vt:lpstr>
      <vt:lpstr>dodatkowe wsparcie</vt:lpstr>
      <vt:lpstr>nasze wyposażenie</vt:lpstr>
      <vt:lpstr>nasze wyposażenie</vt:lpstr>
      <vt:lpstr>nasze wyposażenie</vt:lpstr>
      <vt:lpstr>nasze wyposażenie</vt:lpstr>
      <vt:lpstr>nasze wyposażenie</vt:lpstr>
      <vt:lpstr>nasze wyposażenie</vt:lpstr>
      <vt:lpstr>nasze wyposażenie</vt:lpstr>
      <vt:lpstr>nasze wyposażenie</vt:lpstr>
      <vt:lpstr>uczymy języków</vt:lpstr>
      <vt:lpstr>zajęcia dodatkowe</vt:lpstr>
      <vt:lpstr>zajęcia dodatkowe</vt:lpstr>
      <vt:lpstr>zajęcia dodatkowe</vt:lpstr>
      <vt:lpstr>zajęcia dodatkowe</vt:lpstr>
      <vt:lpstr>zajęcia dodatkowe</vt:lpstr>
      <vt:lpstr>zajęcia dodatkowe</vt:lpstr>
      <vt:lpstr>zajęcia dodatkowe</vt:lpstr>
      <vt:lpstr>zajęcia dodatkowe</vt:lpstr>
      <vt:lpstr>współpraca dla bezpieczeństwa</vt:lpstr>
      <vt:lpstr>współpraca dla bezpieczeństwa</vt:lpstr>
      <vt:lpstr>współpraca dla bezpieczeństwa</vt:lpstr>
      <vt:lpstr>współpraca dla bezpieczeństwa</vt:lpstr>
      <vt:lpstr>pomagamy wybrać drogę zawodową</vt:lpstr>
      <vt:lpstr>nasi uczniowie  w programach</vt:lpstr>
      <vt:lpstr>nasza oferta edukacyjna</vt:lpstr>
      <vt:lpstr>oferta edukacyjna  na rok szkolny 2021/2022</vt:lpstr>
      <vt:lpstr>oferta edukacyjna  na rok szkolny 2021/2022</vt:lpstr>
      <vt:lpstr>oferta edukacyjna  na rok szkolny 2021/22</vt:lpstr>
      <vt:lpstr>nasze kierunki</vt:lpstr>
      <vt:lpstr>uniwersytecka e-matematyczna</vt:lpstr>
      <vt:lpstr>nasze kierunki</vt:lpstr>
      <vt:lpstr>uniwersytecka ekonomiczno-prawna</vt:lpstr>
      <vt:lpstr>nasze kierunki</vt:lpstr>
      <vt:lpstr>uniwersytecka biologiczno-chemiczna</vt:lpstr>
      <vt:lpstr>nasze kierunki</vt:lpstr>
      <vt:lpstr>uniwersytecka komunikacji wizerunkowej z elementami psychologii</vt:lpstr>
      <vt:lpstr>nasze kierunki</vt:lpstr>
      <vt:lpstr>uniwersytecka edukacji międzynarodowej</vt:lpstr>
      <vt:lpstr>nasza szkoła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Kulczycka Arleta</dc:creator>
  <cp:lastModifiedBy>Robert Pietrygała</cp:lastModifiedBy>
  <cp:revision>137</cp:revision>
  <dcterms:modified xsi:type="dcterms:W3CDTF">2021-03-22T12:31:25Z</dcterms:modified>
</cp:coreProperties>
</file>